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5143500" cx="9144000"/>
  <p:notesSz cx="5143500" cy="9144000"/>
  <p:embeddedFontLst>
    <p:embeddedFont>
      <p:font typeface="Arial Black"/>
      <p:regular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2" roundtripDataSignature="AMtx7mh1BzaMsL8zA843mywSnORYxhdY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customschemas.google.com/relationships/presentationmetadata" Target="metadata"/><Relationship Id="rId10" Type="http://schemas.openxmlformats.org/officeDocument/2006/relationships/slide" Target="slides/slide6.xml"/><Relationship Id="rId21" Type="http://schemas.openxmlformats.org/officeDocument/2006/relationships/font" Target="fonts/ArialBlack-regular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857400" y="685800"/>
            <a:ext cx="34291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0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6" name="Google Shape;276;p10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10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1" name="Google Shape;301;p1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1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6" name="Google Shape;326;p1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1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1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1" name="Google Shape;351;p1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2" name="Google Shape;352;p1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1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02" name="Google Shape;402;p1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3" name="Google Shape;403;p1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1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8" name="Google Shape;438;p1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1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16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90" name="Google Shape;490;p16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1" name="Google Shape;491;p16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" name="Google Shape;29;p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7" name="Google Shape;67;p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9" name="Google Shape;89;p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0" name="Google Shape;130;p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9" name="Google Shape;179;p6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6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7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9" name="Google Shape;209;p7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7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8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3" name="Google Shape;223;p8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8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9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2" name="Google Shape;262;p9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9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2018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2D7A4F">
              <a:alpha val="14901"/>
            </a:srgbClr>
          </a:solidFill>
          <a:ln cap="flat" cmpd="sng" w="12700">
            <a:solidFill>
              <a:srgbClr val="2D7A4F">
                <a:alpha val="14901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6583680" y="274320"/>
            <a:ext cx="2286000" cy="4572000"/>
          </a:xfrm>
          <a:prstGeom prst="rect">
            <a:avLst/>
          </a:prstGeom>
          <a:solidFill>
            <a:srgbClr val="4AAD6F">
              <a:alpha val="7843"/>
            </a:srgbClr>
          </a:solidFill>
          <a:ln cap="flat" cmpd="sng" w="12700">
            <a:solidFill>
              <a:srgbClr val="4AAD6F">
                <a:alpha val="7843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14" name="Google Shape;1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8640" y="640080"/>
            <a:ext cx="2011680" cy="201168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"/>
          <p:cNvSpPr/>
          <p:nvPr/>
        </p:nvSpPr>
        <p:spPr>
          <a:xfrm>
            <a:off x="2926080" y="548640"/>
            <a:ext cx="5486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Arial Black"/>
              <a:buNone/>
            </a:pPr>
            <a:r>
              <a:rPr b="1" lang="en-US" sz="5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ARACELI</a:t>
            </a:r>
            <a:endParaRPr sz="5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2926080" y="1371600"/>
            <a:ext cx="5486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5400"/>
              <a:buFont typeface="Arial Black"/>
              <a:buNone/>
            </a:pPr>
            <a:r>
              <a:rPr b="1" lang="en-US" sz="5400">
                <a:solidFill>
                  <a:srgbClr val="4AAD6F"/>
                </a:solidFill>
                <a:latin typeface="Arial Black"/>
                <a:ea typeface="Arial Black"/>
                <a:cs typeface="Arial Black"/>
                <a:sym typeface="Arial Black"/>
              </a:rPr>
              <a:t>SALDAÑA</a:t>
            </a:r>
            <a:endParaRPr sz="5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2926080" y="2423160"/>
            <a:ext cx="5943600" cy="45720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2926080" y="2514600"/>
            <a:ext cx="594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300"/>
              <a:buFont typeface="Calibri"/>
              <a:buNone/>
            </a:pPr>
            <a:r>
              <a:rPr i="1" lang="en-US" sz="13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Informe del Programa d'Orientació Professional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2926080" y="3108960"/>
            <a:ext cx="1645920" cy="411480"/>
          </a:xfrm>
          <a:prstGeom prst="roundRect">
            <a:avLst>
              <a:gd fmla="val 22222" name="adj"/>
            </a:avLst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2926080" y="3108960"/>
            <a:ext cx="16459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¡iPOP!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4754880" y="3127248"/>
            <a:ext cx="4114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el salt al Futur PROfessional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"/>
          <p:cNvSpPr/>
          <p:nvPr/>
        </p:nvSpPr>
        <p:spPr>
          <a:xfrm>
            <a:off x="2926080" y="3749040"/>
            <a:ext cx="54864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INSTITUT CASTELLBISBAL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/>
          <p:nvPr/>
        </p:nvSpPr>
        <p:spPr>
          <a:xfrm>
            <a:off x="0" y="4544568"/>
            <a:ext cx="9144000" cy="59436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24" name="Google Shape;2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" y="459028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1"/>
          <p:cNvSpPr/>
          <p:nvPr/>
        </p:nvSpPr>
        <p:spPr>
          <a:xfrm>
            <a:off x="685800" y="4663440"/>
            <a:ext cx="4572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iPOP de </a:t>
            </a:r>
            <a:r>
              <a:rPr b="1"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Araceli Saldaña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"/>
          <p:cNvSpPr/>
          <p:nvPr/>
        </p:nvSpPr>
        <p:spPr>
          <a:xfrm>
            <a:off x="4572000" y="4663440"/>
            <a:ext cx="43891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SMX · Sistemes Microinformàtics i Xarxes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9F7"/>
        </a:solidFill>
      </p:bgPr>
    </p:bg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0"/>
          <p:cNvSpPr/>
          <p:nvPr/>
        </p:nvSpPr>
        <p:spPr>
          <a:xfrm>
            <a:off x="365760" y="137160"/>
            <a:ext cx="85039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lang="en-US" sz="2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REPTE 1.1 — Eines de Treball Digital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0"/>
          <p:cNvSpPr/>
          <p:nvPr/>
        </p:nvSpPr>
        <p:spPr>
          <a:xfrm>
            <a:off x="0" y="914400"/>
            <a:ext cx="3200400" cy="3630168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0"/>
          <p:cNvSpPr/>
          <p:nvPr/>
        </p:nvSpPr>
        <p:spPr>
          <a:xfrm>
            <a:off x="457200" y="1097280"/>
            <a:ext cx="22860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Calibri"/>
              <a:buNone/>
            </a:pPr>
            <a:r>
              <a:rPr lang="en-US" sz="7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🛠️</a:t>
            </a:r>
            <a:endParaRPr sz="7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10"/>
          <p:cNvSpPr/>
          <p:nvPr/>
        </p:nvSpPr>
        <p:spPr>
          <a:xfrm>
            <a:off x="274320" y="2606040"/>
            <a:ext cx="26517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Tecnologies aplicades: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0"/>
          <p:cNvSpPr/>
          <p:nvPr/>
        </p:nvSpPr>
        <p:spPr>
          <a:xfrm>
            <a:off x="274320" y="2971800"/>
            <a:ext cx="2651760" cy="274320"/>
          </a:xfrm>
          <a:prstGeom prst="roundRect">
            <a:avLst>
              <a:gd fmla="val 16667" name="adj"/>
            </a:avLst>
          </a:prstGeom>
          <a:solidFill>
            <a:srgbClr val="4AAD6F">
              <a:alpha val="20000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10"/>
          <p:cNvSpPr/>
          <p:nvPr/>
        </p:nvSpPr>
        <p:spPr>
          <a:xfrm>
            <a:off x="320040" y="2971800"/>
            <a:ext cx="2560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▸  Correu corporatiu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0"/>
          <p:cNvSpPr/>
          <p:nvPr/>
        </p:nvSpPr>
        <p:spPr>
          <a:xfrm>
            <a:off x="274320" y="3319272"/>
            <a:ext cx="2651760" cy="274320"/>
          </a:xfrm>
          <a:prstGeom prst="roundRect">
            <a:avLst>
              <a:gd fmla="val 16667" name="adj"/>
            </a:avLst>
          </a:prstGeom>
          <a:solidFill>
            <a:srgbClr val="4AAD6F">
              <a:alpha val="20000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0"/>
          <p:cNvSpPr/>
          <p:nvPr/>
        </p:nvSpPr>
        <p:spPr>
          <a:xfrm>
            <a:off x="320040" y="3319272"/>
            <a:ext cx="2560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▸  VirtualBox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0"/>
          <p:cNvSpPr/>
          <p:nvPr/>
        </p:nvSpPr>
        <p:spPr>
          <a:xfrm>
            <a:off x="274320" y="3666744"/>
            <a:ext cx="2651760" cy="274320"/>
          </a:xfrm>
          <a:prstGeom prst="roundRect">
            <a:avLst>
              <a:gd fmla="val 16667" name="adj"/>
            </a:avLst>
          </a:prstGeom>
          <a:solidFill>
            <a:srgbClr val="4AAD6F">
              <a:alpha val="20000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10"/>
          <p:cNvSpPr/>
          <p:nvPr/>
        </p:nvSpPr>
        <p:spPr>
          <a:xfrm>
            <a:off x="320040" y="3666744"/>
            <a:ext cx="2560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▸  Drive / Núvol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10"/>
          <p:cNvSpPr/>
          <p:nvPr/>
        </p:nvSpPr>
        <p:spPr>
          <a:xfrm>
            <a:off x="274320" y="4014216"/>
            <a:ext cx="2651760" cy="274320"/>
          </a:xfrm>
          <a:prstGeom prst="roundRect">
            <a:avLst>
              <a:gd fmla="val 16667" name="adj"/>
            </a:avLst>
          </a:prstGeom>
          <a:solidFill>
            <a:srgbClr val="4AAD6F">
              <a:alpha val="20000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0"/>
          <p:cNvSpPr/>
          <p:nvPr/>
        </p:nvSpPr>
        <p:spPr>
          <a:xfrm>
            <a:off x="320040" y="4014216"/>
            <a:ext cx="2560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▸  VS Code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0"/>
          <p:cNvSpPr/>
          <p:nvPr/>
        </p:nvSpPr>
        <p:spPr>
          <a:xfrm>
            <a:off x="3474720" y="1005840"/>
            <a:ext cx="53949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Descripció del repte: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0"/>
          <p:cNvSpPr/>
          <p:nvPr/>
        </p:nvSpPr>
        <p:spPr>
          <a:xfrm>
            <a:off x="3474720" y="1325880"/>
            <a:ext cx="5394960" cy="27432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0"/>
          <p:cNvSpPr/>
          <p:nvPr/>
        </p:nvSpPr>
        <p:spPr>
          <a:xfrm>
            <a:off x="3474720" y="1444752"/>
            <a:ext cx="5394960" cy="2560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300"/>
              <a:buFont typeface="Calibri"/>
              <a:buNone/>
            </a:pPr>
            <a:r>
              <a:rPr lang="en-US" sz="13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Configuració i gestió de correus corporatius, administració d'entorns digitals i eines professionals. Instal·lació d'eines com VirtualBox, Visual Studio Code i gestió de directoris al núvol. Creació d'entorns de treball organitzats i eficients.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0"/>
          <p:cNvSpPr/>
          <p:nvPr/>
        </p:nvSpPr>
        <p:spPr>
          <a:xfrm>
            <a:off x="0" y="4544568"/>
            <a:ext cx="9144000" cy="59436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296" name="Google Shape;296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" y="459028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97" name="Google Shape;297;p10"/>
          <p:cNvSpPr/>
          <p:nvPr/>
        </p:nvSpPr>
        <p:spPr>
          <a:xfrm>
            <a:off x="685800" y="4645152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iPOP de </a:t>
            </a:r>
            <a:r>
              <a:rPr b="1"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Araceli Saldaña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0"/>
          <p:cNvSpPr/>
          <p:nvPr/>
        </p:nvSpPr>
        <p:spPr>
          <a:xfrm>
            <a:off x="5029200" y="4645152"/>
            <a:ext cx="39319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SMX · Sistemes Microinformàtics i Xarxes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9F7"/>
        </a:solidFill>
      </p:bgPr>
    </p:bg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1"/>
          <p:cNvSpPr/>
          <p:nvPr/>
        </p:nvSpPr>
        <p:spPr>
          <a:xfrm>
            <a:off x="365760" y="137160"/>
            <a:ext cx="85039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lang="en-US" sz="2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REPTE 1.2 — Administració de Sistemes i Xarxes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1"/>
          <p:cNvSpPr/>
          <p:nvPr/>
        </p:nvSpPr>
        <p:spPr>
          <a:xfrm>
            <a:off x="0" y="914400"/>
            <a:ext cx="3200400" cy="3630168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11"/>
          <p:cNvSpPr/>
          <p:nvPr/>
        </p:nvSpPr>
        <p:spPr>
          <a:xfrm>
            <a:off x="457200" y="1097280"/>
            <a:ext cx="22860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Calibri"/>
              <a:buNone/>
            </a:pPr>
            <a:r>
              <a:rPr lang="en-US" sz="7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🌐</a:t>
            </a:r>
            <a:endParaRPr sz="7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11"/>
          <p:cNvSpPr/>
          <p:nvPr/>
        </p:nvSpPr>
        <p:spPr>
          <a:xfrm>
            <a:off x="274320" y="2606040"/>
            <a:ext cx="26517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Tecnologies aplicades: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11"/>
          <p:cNvSpPr/>
          <p:nvPr/>
        </p:nvSpPr>
        <p:spPr>
          <a:xfrm>
            <a:off x="274320" y="2971800"/>
            <a:ext cx="2651760" cy="274320"/>
          </a:xfrm>
          <a:prstGeom prst="roundRect">
            <a:avLst>
              <a:gd fmla="val 16667" name="adj"/>
            </a:avLst>
          </a:prstGeom>
          <a:solidFill>
            <a:srgbClr val="4AAD6F">
              <a:alpha val="20000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1"/>
          <p:cNvSpPr/>
          <p:nvPr/>
        </p:nvSpPr>
        <p:spPr>
          <a:xfrm>
            <a:off x="320040" y="2971800"/>
            <a:ext cx="2560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▸  Linux Debian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11"/>
          <p:cNvSpPr/>
          <p:nvPr/>
        </p:nvSpPr>
        <p:spPr>
          <a:xfrm>
            <a:off x="274320" y="3319272"/>
            <a:ext cx="2651760" cy="274320"/>
          </a:xfrm>
          <a:prstGeom prst="roundRect">
            <a:avLst>
              <a:gd fmla="val 16667" name="adj"/>
            </a:avLst>
          </a:prstGeom>
          <a:solidFill>
            <a:srgbClr val="4AAD6F">
              <a:alpha val="20000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1"/>
          <p:cNvSpPr/>
          <p:nvPr/>
        </p:nvSpPr>
        <p:spPr>
          <a:xfrm>
            <a:off x="320040" y="3319272"/>
            <a:ext cx="2560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▸  Linux Mint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11"/>
          <p:cNvSpPr/>
          <p:nvPr/>
        </p:nvSpPr>
        <p:spPr>
          <a:xfrm>
            <a:off x="274320" y="3666744"/>
            <a:ext cx="2651760" cy="274320"/>
          </a:xfrm>
          <a:prstGeom prst="roundRect">
            <a:avLst>
              <a:gd fmla="val 16667" name="adj"/>
            </a:avLst>
          </a:prstGeom>
          <a:solidFill>
            <a:srgbClr val="4AAD6F">
              <a:alpha val="20000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11"/>
          <p:cNvSpPr/>
          <p:nvPr/>
        </p:nvSpPr>
        <p:spPr>
          <a:xfrm>
            <a:off x="320040" y="3666744"/>
            <a:ext cx="2560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▸  DHCP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11"/>
          <p:cNvSpPr/>
          <p:nvPr/>
        </p:nvSpPr>
        <p:spPr>
          <a:xfrm>
            <a:off x="274320" y="4014216"/>
            <a:ext cx="2651760" cy="274320"/>
          </a:xfrm>
          <a:prstGeom prst="roundRect">
            <a:avLst>
              <a:gd fmla="val 16667" name="adj"/>
            </a:avLst>
          </a:prstGeom>
          <a:solidFill>
            <a:srgbClr val="4AAD6F">
              <a:alpha val="20000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11"/>
          <p:cNvSpPr/>
          <p:nvPr/>
        </p:nvSpPr>
        <p:spPr>
          <a:xfrm>
            <a:off x="320040" y="4014216"/>
            <a:ext cx="2560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▸  Seguretat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11"/>
          <p:cNvSpPr/>
          <p:nvPr/>
        </p:nvSpPr>
        <p:spPr>
          <a:xfrm>
            <a:off x="3474720" y="1005840"/>
            <a:ext cx="53949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Descripció del repte: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1"/>
          <p:cNvSpPr/>
          <p:nvPr/>
        </p:nvSpPr>
        <p:spPr>
          <a:xfrm>
            <a:off x="3474720" y="1325880"/>
            <a:ext cx="5394960" cy="27432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1"/>
          <p:cNvSpPr/>
          <p:nvPr/>
        </p:nvSpPr>
        <p:spPr>
          <a:xfrm>
            <a:off x="3474720" y="1444752"/>
            <a:ext cx="5394960" cy="2560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300"/>
              <a:buFont typeface="Calibri"/>
              <a:buNone/>
            </a:pPr>
            <a:r>
              <a:rPr lang="en-US" sz="13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Identificació de riscos laborals al sector IT i plans de protecció. Instal·lació i configuració de Debian i Linux Mint, creació d'usuaris, grups i privilegis. Configuració de xarxa interna amb DHCP i filtrat MAC. Documentació de processos amb manuals i guies visuals.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1"/>
          <p:cNvSpPr/>
          <p:nvPr/>
        </p:nvSpPr>
        <p:spPr>
          <a:xfrm>
            <a:off x="0" y="4544568"/>
            <a:ext cx="9144000" cy="59436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321" name="Google Shape;321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" y="459028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322" name="Google Shape;322;p11"/>
          <p:cNvSpPr/>
          <p:nvPr/>
        </p:nvSpPr>
        <p:spPr>
          <a:xfrm>
            <a:off x="685800" y="4645152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iPOP de </a:t>
            </a:r>
            <a:r>
              <a:rPr b="1"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Araceli Saldaña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1"/>
          <p:cNvSpPr/>
          <p:nvPr/>
        </p:nvSpPr>
        <p:spPr>
          <a:xfrm>
            <a:off x="5029200" y="4645152"/>
            <a:ext cx="39319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SMX · Sistemes Microinformàtics i Xarxes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9F7"/>
        </a:solidFill>
      </p:bgPr>
    </p:bg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2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2"/>
          <p:cNvSpPr/>
          <p:nvPr/>
        </p:nvSpPr>
        <p:spPr>
          <a:xfrm>
            <a:off x="365760" y="137160"/>
            <a:ext cx="85039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lang="en-US" sz="2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REPTE 1.3 — LAN Party — Xarxes en Acció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2"/>
          <p:cNvSpPr/>
          <p:nvPr/>
        </p:nvSpPr>
        <p:spPr>
          <a:xfrm>
            <a:off x="0" y="914400"/>
            <a:ext cx="3200400" cy="3630168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2"/>
          <p:cNvSpPr/>
          <p:nvPr/>
        </p:nvSpPr>
        <p:spPr>
          <a:xfrm>
            <a:off x="457200" y="1097280"/>
            <a:ext cx="22860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Calibri"/>
              <a:buNone/>
            </a:pPr>
            <a:r>
              <a:rPr lang="en-US" sz="7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⚡</a:t>
            </a:r>
            <a:endParaRPr sz="7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2"/>
          <p:cNvSpPr/>
          <p:nvPr/>
        </p:nvSpPr>
        <p:spPr>
          <a:xfrm>
            <a:off x="274320" y="2606040"/>
            <a:ext cx="26517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Tecnologies aplicades: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2"/>
          <p:cNvSpPr/>
          <p:nvPr/>
        </p:nvSpPr>
        <p:spPr>
          <a:xfrm>
            <a:off x="274320" y="2971800"/>
            <a:ext cx="2651760" cy="274320"/>
          </a:xfrm>
          <a:prstGeom prst="roundRect">
            <a:avLst>
              <a:gd fmla="val 16667" name="adj"/>
            </a:avLst>
          </a:prstGeom>
          <a:solidFill>
            <a:srgbClr val="4AAD6F">
              <a:alpha val="20000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2"/>
          <p:cNvSpPr/>
          <p:nvPr/>
        </p:nvSpPr>
        <p:spPr>
          <a:xfrm>
            <a:off x="320040" y="2971800"/>
            <a:ext cx="2560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▸  LAN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2"/>
          <p:cNvSpPr/>
          <p:nvPr/>
        </p:nvSpPr>
        <p:spPr>
          <a:xfrm>
            <a:off x="274320" y="3319272"/>
            <a:ext cx="2651760" cy="274320"/>
          </a:xfrm>
          <a:prstGeom prst="roundRect">
            <a:avLst>
              <a:gd fmla="val 16667" name="adj"/>
            </a:avLst>
          </a:prstGeom>
          <a:solidFill>
            <a:srgbClr val="4AAD6F">
              <a:alpha val="20000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12"/>
          <p:cNvSpPr/>
          <p:nvPr/>
        </p:nvSpPr>
        <p:spPr>
          <a:xfrm>
            <a:off x="320040" y="3319272"/>
            <a:ext cx="2560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▸  Configuració equips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12"/>
          <p:cNvSpPr/>
          <p:nvPr/>
        </p:nvSpPr>
        <p:spPr>
          <a:xfrm>
            <a:off x="274320" y="3666744"/>
            <a:ext cx="2651760" cy="274320"/>
          </a:xfrm>
          <a:prstGeom prst="roundRect">
            <a:avLst>
              <a:gd fmla="val 16667" name="adj"/>
            </a:avLst>
          </a:prstGeom>
          <a:solidFill>
            <a:srgbClr val="4AAD6F">
              <a:alpha val="20000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12"/>
          <p:cNvSpPr/>
          <p:nvPr/>
        </p:nvSpPr>
        <p:spPr>
          <a:xfrm>
            <a:off x="320040" y="3666744"/>
            <a:ext cx="2560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▸  Manteniment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12"/>
          <p:cNvSpPr/>
          <p:nvPr/>
        </p:nvSpPr>
        <p:spPr>
          <a:xfrm>
            <a:off x="274320" y="4014216"/>
            <a:ext cx="2651760" cy="274320"/>
          </a:xfrm>
          <a:prstGeom prst="roundRect">
            <a:avLst>
              <a:gd fmla="val 16667" name="adj"/>
            </a:avLst>
          </a:prstGeom>
          <a:solidFill>
            <a:srgbClr val="4AAD6F">
              <a:alpha val="20000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12"/>
          <p:cNvSpPr/>
          <p:nvPr/>
        </p:nvSpPr>
        <p:spPr>
          <a:xfrm>
            <a:off x="320040" y="4014216"/>
            <a:ext cx="2560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▸  Documentació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12"/>
          <p:cNvSpPr/>
          <p:nvPr/>
        </p:nvSpPr>
        <p:spPr>
          <a:xfrm>
            <a:off x="3474720" y="1005840"/>
            <a:ext cx="53949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Descripció del repte: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2"/>
          <p:cNvSpPr/>
          <p:nvPr/>
        </p:nvSpPr>
        <p:spPr>
          <a:xfrm>
            <a:off x="3474720" y="1325880"/>
            <a:ext cx="5394960" cy="27432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2"/>
          <p:cNvSpPr/>
          <p:nvPr/>
        </p:nvSpPr>
        <p:spPr>
          <a:xfrm>
            <a:off x="3474720" y="1444752"/>
            <a:ext cx="5394960" cy="2560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300"/>
              <a:buFont typeface="Calibri"/>
              <a:buNone/>
            </a:pPr>
            <a:r>
              <a:rPr lang="en-US" sz="13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Muntatge i configuració d'una xarxa local completa en entorn d'aula. Configuració d'equips amb sistemes operatius, creació d'usuaris segurs, implementació de serveis de xarxa i aplicació de criteris de sostenibilitat energètica. Documentació tècnica de cada procés.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12"/>
          <p:cNvSpPr/>
          <p:nvPr/>
        </p:nvSpPr>
        <p:spPr>
          <a:xfrm>
            <a:off x="0" y="4544568"/>
            <a:ext cx="9144000" cy="59436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346" name="Google Shape;346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" y="459028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347" name="Google Shape;347;p12"/>
          <p:cNvSpPr/>
          <p:nvPr/>
        </p:nvSpPr>
        <p:spPr>
          <a:xfrm>
            <a:off x="685800" y="4645152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iPOP de </a:t>
            </a:r>
            <a:r>
              <a:rPr b="1"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Araceli Saldaña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12"/>
          <p:cNvSpPr/>
          <p:nvPr/>
        </p:nvSpPr>
        <p:spPr>
          <a:xfrm>
            <a:off x="5029200" y="4645152"/>
            <a:ext cx="39319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SMX · Sistemes Microinformàtics i Xarxes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9F7"/>
        </a:solidFill>
      </p:bgPr>
    </p:bg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3"/>
          <p:cNvSpPr/>
          <p:nvPr/>
        </p:nvSpPr>
        <p:spPr>
          <a:xfrm>
            <a:off x="365760" y="45720"/>
            <a:ext cx="658368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lang="en-US" sz="2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REPTE 1.1 — Eines de Treball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13"/>
          <p:cNvSpPr/>
          <p:nvPr/>
        </p:nvSpPr>
        <p:spPr>
          <a:xfrm>
            <a:off x="7040880" y="109728"/>
            <a:ext cx="1828800" cy="347472"/>
          </a:xfrm>
          <a:prstGeom prst="roundRect">
            <a:avLst>
              <a:gd fmla="val 21053" name="adj"/>
            </a:avLst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3"/>
          <p:cNvSpPr/>
          <p:nvPr/>
        </p:nvSpPr>
        <p:spPr>
          <a:xfrm>
            <a:off x="7040880" y="109728"/>
            <a:ext cx="18288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Què he fet?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13"/>
          <p:cNvSpPr/>
          <p:nvPr/>
        </p:nvSpPr>
        <p:spPr>
          <a:xfrm>
            <a:off x="365760" y="98755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5A3D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2D5A3D"/>
                </a:solidFill>
                <a:latin typeface="Calibri"/>
                <a:ea typeface="Calibri"/>
                <a:cs typeface="Calibri"/>
                <a:sym typeface="Calibri"/>
              </a:rPr>
              <a:t>En aquesta primera etapa, m'he centrat a preparar i organitzar tot el meu entorn de treball digital per fer-lo més professional i eficient.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13"/>
          <p:cNvSpPr/>
          <p:nvPr/>
        </p:nvSpPr>
        <p:spPr>
          <a:xfrm>
            <a:off x="274320" y="1463040"/>
            <a:ext cx="4160520" cy="288036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13"/>
          <p:cNvSpPr/>
          <p:nvPr/>
        </p:nvSpPr>
        <p:spPr>
          <a:xfrm>
            <a:off x="274320" y="1463040"/>
            <a:ext cx="4160520" cy="438912"/>
          </a:xfrm>
          <a:prstGeom prst="rect">
            <a:avLst/>
          </a:prstGeom>
          <a:solidFill>
            <a:srgbClr val="2D7A4F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13"/>
          <p:cNvSpPr/>
          <p:nvPr/>
        </p:nvSpPr>
        <p:spPr>
          <a:xfrm>
            <a:off x="384048" y="1490472"/>
            <a:ext cx="39319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✉  Correu i Comunicació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13"/>
          <p:cNvSpPr/>
          <p:nvPr/>
        </p:nvSpPr>
        <p:spPr>
          <a:xfrm>
            <a:off x="2651760" y="1993392"/>
            <a:ext cx="1645920" cy="1188720"/>
          </a:xfrm>
          <a:prstGeom prst="rect">
            <a:avLst/>
          </a:prstGeom>
          <a:solidFill>
            <a:srgbClr val="EAF3EC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13"/>
          <p:cNvSpPr/>
          <p:nvPr/>
        </p:nvSpPr>
        <p:spPr>
          <a:xfrm>
            <a:off x="2651760" y="1993392"/>
            <a:ext cx="1645920" cy="11887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Calibri"/>
              <a:buNone/>
            </a:pPr>
            <a:r>
              <a:rPr lang="en-US" sz="4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✉️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13"/>
          <p:cNvSpPr/>
          <p:nvPr/>
        </p:nvSpPr>
        <p:spPr>
          <a:xfrm>
            <a:off x="384048" y="2066544"/>
            <a:ext cx="146304" cy="146304"/>
          </a:xfrm>
          <a:prstGeom prst="ellipse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13"/>
          <p:cNvSpPr/>
          <p:nvPr/>
        </p:nvSpPr>
        <p:spPr>
          <a:xfrm>
            <a:off x="603504" y="2011680"/>
            <a:ext cx="192024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Correu corporatiu: etiquetes i regles de filtratge.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13"/>
          <p:cNvSpPr/>
          <p:nvPr/>
        </p:nvSpPr>
        <p:spPr>
          <a:xfrm>
            <a:off x="384048" y="2542032"/>
            <a:ext cx="146304" cy="146304"/>
          </a:xfrm>
          <a:prstGeom prst="ellipse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13"/>
          <p:cNvSpPr/>
          <p:nvPr/>
        </p:nvSpPr>
        <p:spPr>
          <a:xfrm>
            <a:off x="603504" y="2487168"/>
            <a:ext cx="192024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Signatures professionals i respostes automàtiques.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13"/>
          <p:cNvSpPr/>
          <p:nvPr/>
        </p:nvSpPr>
        <p:spPr>
          <a:xfrm>
            <a:off x="384048" y="3017520"/>
            <a:ext cx="146304" cy="146304"/>
          </a:xfrm>
          <a:prstGeom prst="ellipse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13"/>
          <p:cNvSpPr/>
          <p:nvPr/>
        </p:nvSpPr>
        <p:spPr>
          <a:xfrm>
            <a:off x="603504" y="2962656"/>
            <a:ext cx="192024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Horaris acadèmics programats.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13"/>
          <p:cNvSpPr/>
          <p:nvPr/>
        </p:nvSpPr>
        <p:spPr>
          <a:xfrm>
            <a:off x="274320" y="3310128"/>
            <a:ext cx="4160520" cy="36576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13"/>
          <p:cNvSpPr/>
          <p:nvPr/>
        </p:nvSpPr>
        <p:spPr>
          <a:xfrm>
            <a:off x="384048" y="3383280"/>
            <a:ext cx="39319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5A3D"/>
              </a:buClr>
              <a:buSzPts val="950"/>
              <a:buFont typeface="Calibri"/>
              <a:buNone/>
            </a:pPr>
            <a:r>
              <a:rPr i="1" lang="en-US" sz="950">
                <a:solidFill>
                  <a:srgbClr val="2D5A3D"/>
                </a:solidFill>
                <a:latin typeface="Calibri"/>
                <a:ea typeface="Calibri"/>
                <a:cs typeface="Calibri"/>
                <a:sym typeface="Calibri"/>
              </a:rPr>
              <a:t>☁️  Gestió al Núvol: Drive sincronitzat, còpies de seguretat automàtiques i escriptori al núvol.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13"/>
          <p:cNvSpPr/>
          <p:nvPr/>
        </p:nvSpPr>
        <p:spPr>
          <a:xfrm>
            <a:off x="4709160" y="1463040"/>
            <a:ext cx="4160520" cy="288036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13"/>
          <p:cNvSpPr/>
          <p:nvPr/>
        </p:nvSpPr>
        <p:spPr>
          <a:xfrm>
            <a:off x="4709160" y="1463040"/>
            <a:ext cx="4160520" cy="438912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13"/>
          <p:cNvSpPr/>
          <p:nvPr/>
        </p:nvSpPr>
        <p:spPr>
          <a:xfrm>
            <a:off x="4818888" y="1490472"/>
            <a:ext cx="39319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💻  Programari i Web WordPress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13"/>
          <p:cNvSpPr/>
          <p:nvPr/>
        </p:nvSpPr>
        <p:spPr>
          <a:xfrm>
            <a:off x="6583680" y="1993392"/>
            <a:ext cx="2148840" cy="1188720"/>
          </a:xfrm>
          <a:prstGeom prst="rect">
            <a:avLst/>
          </a:prstGeom>
          <a:solidFill>
            <a:srgbClr val="EAF3EC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13"/>
          <p:cNvSpPr/>
          <p:nvPr/>
        </p:nvSpPr>
        <p:spPr>
          <a:xfrm>
            <a:off x="6675120" y="2084832"/>
            <a:ext cx="1920240" cy="1005840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13"/>
          <p:cNvSpPr/>
          <p:nvPr/>
        </p:nvSpPr>
        <p:spPr>
          <a:xfrm>
            <a:off x="6675120" y="2084832"/>
            <a:ext cx="1920240" cy="201168"/>
          </a:xfrm>
          <a:prstGeom prst="rect">
            <a:avLst/>
          </a:prstGeom>
          <a:solidFill>
            <a:srgbClr val="2D7A4F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13"/>
          <p:cNvSpPr/>
          <p:nvPr/>
        </p:nvSpPr>
        <p:spPr>
          <a:xfrm>
            <a:off x="6702552" y="2112264"/>
            <a:ext cx="91440" cy="91440"/>
          </a:xfrm>
          <a:prstGeom prst="ellipse">
            <a:avLst/>
          </a:prstGeom>
          <a:solidFill>
            <a:srgbClr val="EE6666"/>
          </a:solidFill>
          <a:ln cap="flat" cmpd="sng" w="12700">
            <a:solidFill>
              <a:srgbClr val="EE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13"/>
          <p:cNvSpPr/>
          <p:nvPr/>
        </p:nvSpPr>
        <p:spPr>
          <a:xfrm>
            <a:off x="6821424" y="2112264"/>
            <a:ext cx="91440" cy="91440"/>
          </a:xfrm>
          <a:prstGeom prst="ellipse">
            <a:avLst/>
          </a:prstGeom>
          <a:solidFill>
            <a:srgbClr val="EECC44"/>
          </a:solidFill>
          <a:ln cap="flat" cmpd="sng" w="12700">
            <a:solidFill>
              <a:srgbClr val="EECC4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13"/>
          <p:cNvSpPr/>
          <p:nvPr/>
        </p:nvSpPr>
        <p:spPr>
          <a:xfrm>
            <a:off x="6940296" y="2112264"/>
            <a:ext cx="91440" cy="91440"/>
          </a:xfrm>
          <a:prstGeom prst="ellipse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13"/>
          <p:cNvSpPr/>
          <p:nvPr/>
        </p:nvSpPr>
        <p:spPr>
          <a:xfrm>
            <a:off x="6720840" y="2322576"/>
            <a:ext cx="1645920" cy="64008"/>
          </a:xfrm>
          <a:prstGeom prst="rect">
            <a:avLst/>
          </a:prstGeom>
          <a:solidFill>
            <a:srgbClr val="2D7A4F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p13"/>
          <p:cNvSpPr/>
          <p:nvPr/>
        </p:nvSpPr>
        <p:spPr>
          <a:xfrm>
            <a:off x="6720840" y="2432304"/>
            <a:ext cx="1188720" cy="4572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13"/>
          <p:cNvSpPr/>
          <p:nvPr/>
        </p:nvSpPr>
        <p:spPr>
          <a:xfrm>
            <a:off x="6720840" y="2523744"/>
            <a:ext cx="1371600" cy="4572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13"/>
          <p:cNvSpPr/>
          <p:nvPr/>
        </p:nvSpPr>
        <p:spPr>
          <a:xfrm>
            <a:off x="6720840" y="2615184"/>
            <a:ext cx="1005840" cy="4572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13"/>
          <p:cNvSpPr/>
          <p:nvPr/>
        </p:nvSpPr>
        <p:spPr>
          <a:xfrm>
            <a:off x="6720840" y="2743200"/>
            <a:ext cx="1645920" cy="274320"/>
          </a:xfrm>
          <a:prstGeom prst="rect">
            <a:avLst/>
          </a:prstGeom>
          <a:solidFill>
            <a:srgbClr val="4AAD6F">
              <a:alpha val="30196"/>
            </a:srgbClr>
          </a:solidFill>
          <a:ln cap="flat" cmpd="sng" w="12700">
            <a:solidFill>
              <a:srgbClr val="4AAD6F">
                <a:alpha val="3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13"/>
          <p:cNvSpPr/>
          <p:nvPr/>
        </p:nvSpPr>
        <p:spPr>
          <a:xfrm>
            <a:off x="4828032" y="2066544"/>
            <a:ext cx="146304" cy="146304"/>
          </a:xfrm>
          <a:prstGeom prst="ellipse">
            <a:avLst/>
          </a:prstGeom>
          <a:solidFill>
            <a:srgbClr val="2D7A4F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13"/>
          <p:cNvSpPr/>
          <p:nvPr/>
        </p:nvSpPr>
        <p:spPr>
          <a:xfrm>
            <a:off x="5047488" y="2011680"/>
            <a:ext cx="141732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VirtualBox, Vagrant, Packet Tracer, VS Code i Python instal·lats.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13"/>
          <p:cNvSpPr/>
          <p:nvPr/>
        </p:nvSpPr>
        <p:spPr>
          <a:xfrm>
            <a:off x="4828032" y="2569464"/>
            <a:ext cx="146304" cy="146304"/>
          </a:xfrm>
          <a:prstGeom prst="ellipse">
            <a:avLst/>
          </a:prstGeom>
          <a:solidFill>
            <a:srgbClr val="2D7A4F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13"/>
          <p:cNvSpPr/>
          <p:nvPr/>
        </p:nvSpPr>
        <p:spPr>
          <a:xfrm>
            <a:off x="5047488" y="2514600"/>
            <a:ext cx="141732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Navegadors professionals amb gestors de contrasenyes i marcadors.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p13"/>
          <p:cNvSpPr/>
          <p:nvPr/>
        </p:nvSpPr>
        <p:spPr>
          <a:xfrm>
            <a:off x="4828032" y="3072384"/>
            <a:ext cx="146304" cy="146304"/>
          </a:xfrm>
          <a:prstGeom prst="ellipse">
            <a:avLst/>
          </a:prstGeom>
          <a:solidFill>
            <a:srgbClr val="2D7A4F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13"/>
          <p:cNvSpPr/>
          <p:nvPr/>
        </p:nvSpPr>
        <p:spPr>
          <a:xfrm>
            <a:off x="5047488" y="3017520"/>
            <a:ext cx="141732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Web WordPress: disseny, menús, SEO i seguretat configurats.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13"/>
          <p:cNvSpPr/>
          <p:nvPr/>
        </p:nvSpPr>
        <p:spPr>
          <a:xfrm>
            <a:off x="4713732" y="3444075"/>
            <a:ext cx="4160520" cy="36576"/>
          </a:xfrm>
          <a:prstGeom prst="rect">
            <a:avLst/>
          </a:prstGeom>
          <a:solidFill>
            <a:srgbClr val="2D7A4F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13"/>
          <p:cNvSpPr/>
          <p:nvPr/>
        </p:nvSpPr>
        <p:spPr>
          <a:xfrm>
            <a:off x="4846320" y="3461004"/>
            <a:ext cx="39319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5A3D"/>
              </a:buClr>
              <a:buSzPts val="950"/>
              <a:buFont typeface="Calibri"/>
              <a:buNone/>
            </a:pPr>
            <a:r>
              <a:rPr i="1" lang="en-US" sz="950">
                <a:solidFill>
                  <a:srgbClr val="2D5A3D"/>
                </a:solidFill>
                <a:latin typeface="Calibri"/>
                <a:ea typeface="Calibri"/>
                <a:cs typeface="Calibri"/>
                <a:sym typeface="Calibri"/>
              </a:rPr>
              <a:t>🎯  Colors, tipografies, temes i plugins triats per a una imatge corporativa coherent.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13"/>
          <p:cNvSpPr/>
          <p:nvPr/>
        </p:nvSpPr>
        <p:spPr>
          <a:xfrm>
            <a:off x="274320" y="4407408"/>
            <a:ext cx="8595360" cy="91440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13"/>
          <p:cNvSpPr/>
          <p:nvPr/>
        </p:nvSpPr>
        <p:spPr>
          <a:xfrm>
            <a:off x="365760" y="4206240"/>
            <a:ext cx="84124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850"/>
              <a:buFont typeface="Calibri"/>
              <a:buNone/>
            </a:pPr>
            <a:r>
              <a:rPr i="1" lang="en-US" sz="85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✅  Resum: He après a personalitzar les meves eines digitals per ser més productiva i tenir un entorn de treball segur i ben organitzat.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13"/>
          <p:cNvSpPr/>
          <p:nvPr/>
        </p:nvSpPr>
        <p:spPr>
          <a:xfrm>
            <a:off x="0" y="4544568"/>
            <a:ext cx="9144000" cy="59436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397" name="Google Shape;39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" y="459028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398" name="Google Shape;398;p13"/>
          <p:cNvSpPr/>
          <p:nvPr/>
        </p:nvSpPr>
        <p:spPr>
          <a:xfrm>
            <a:off x="685800" y="4645152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iPOP de </a:t>
            </a:r>
            <a:r>
              <a:rPr b="1"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Araceli Saldaña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13"/>
          <p:cNvSpPr/>
          <p:nvPr/>
        </p:nvSpPr>
        <p:spPr>
          <a:xfrm>
            <a:off x="5029200" y="4645152"/>
            <a:ext cx="39319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SMX · Sistemes Microinformàtics i Xarxes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2018"/>
        </a:solidFill>
      </p:bgPr>
    </p:bg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14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D7A4F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14"/>
          <p:cNvSpPr/>
          <p:nvPr/>
        </p:nvSpPr>
        <p:spPr>
          <a:xfrm>
            <a:off x="365760" y="45720"/>
            <a:ext cx="71323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lang="en-US" sz="2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REPTE 1.2 — Olimpiada de la Llengua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p14"/>
          <p:cNvSpPr/>
          <p:nvPr/>
        </p:nvSpPr>
        <p:spPr>
          <a:xfrm>
            <a:off x="7223760" y="109728"/>
            <a:ext cx="1645920" cy="347472"/>
          </a:xfrm>
          <a:prstGeom prst="roundRect">
            <a:avLst>
              <a:gd fmla="val 21053" name="adj"/>
            </a:avLst>
          </a:prstGeom>
          <a:solidFill>
            <a:srgbClr val="F0EDE6"/>
          </a:solidFill>
          <a:ln cap="flat" cmpd="sng" w="12700">
            <a:solidFill>
              <a:srgbClr val="F0ED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14"/>
          <p:cNvSpPr/>
          <p:nvPr/>
        </p:nvSpPr>
        <p:spPr>
          <a:xfrm>
            <a:off x="7223760" y="109728"/>
            <a:ext cx="16459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Sistemes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14"/>
          <p:cNvSpPr/>
          <p:nvPr/>
        </p:nvSpPr>
        <p:spPr>
          <a:xfrm>
            <a:off x="365760" y="987552"/>
            <a:ext cx="841248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M'he enfocat a fons en la gestió de sistemes, la seguretat a l'aula i l'administració de plataformes educatives.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14"/>
          <p:cNvSpPr/>
          <p:nvPr/>
        </p:nvSpPr>
        <p:spPr>
          <a:xfrm>
            <a:off x="274320" y="1444752"/>
            <a:ext cx="4206240" cy="1261872"/>
          </a:xfrm>
          <a:prstGeom prst="rect">
            <a:avLst/>
          </a:prstGeom>
          <a:solidFill>
            <a:srgbClr val="162B1E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1" name="Google Shape;411;p14"/>
          <p:cNvSpPr/>
          <p:nvPr/>
        </p:nvSpPr>
        <p:spPr>
          <a:xfrm>
            <a:off x="274320" y="1444752"/>
            <a:ext cx="54864" cy="1261872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14"/>
          <p:cNvSpPr/>
          <p:nvPr/>
        </p:nvSpPr>
        <p:spPr>
          <a:xfrm>
            <a:off x="3291840" y="1581912"/>
            <a:ext cx="100584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</a:pPr>
            <a:r>
              <a:rPr lang="en-US" sz="4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🛡️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14"/>
          <p:cNvSpPr/>
          <p:nvPr/>
        </p:nvSpPr>
        <p:spPr>
          <a:xfrm>
            <a:off x="438912" y="1536192"/>
            <a:ext cx="29260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🛡️  Seguretat i Prevenció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p14"/>
          <p:cNvSpPr/>
          <p:nvPr/>
        </p:nvSpPr>
        <p:spPr>
          <a:xfrm>
            <a:off x="438912" y="1883664"/>
            <a:ext cx="2834640" cy="749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Anàlisi de riscos laborals IT. Malalties professionals del sector. Pla de prevenció real per a l'aula per treballar en un entorn més segur.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5" name="Google Shape;415;p14"/>
          <p:cNvSpPr/>
          <p:nvPr/>
        </p:nvSpPr>
        <p:spPr>
          <a:xfrm>
            <a:off x="4709160" y="1444752"/>
            <a:ext cx="4206240" cy="1261872"/>
          </a:xfrm>
          <a:prstGeom prst="rect">
            <a:avLst/>
          </a:prstGeom>
          <a:solidFill>
            <a:srgbClr val="162B1E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14"/>
          <p:cNvSpPr/>
          <p:nvPr/>
        </p:nvSpPr>
        <p:spPr>
          <a:xfrm>
            <a:off x="4709160" y="1444752"/>
            <a:ext cx="54864" cy="1261872"/>
          </a:xfrm>
          <a:prstGeom prst="rect">
            <a:avLst/>
          </a:prstGeom>
          <a:solidFill>
            <a:srgbClr val="2D7A4F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7" name="Google Shape;417;p14"/>
          <p:cNvSpPr/>
          <p:nvPr/>
        </p:nvSpPr>
        <p:spPr>
          <a:xfrm>
            <a:off x="7726680" y="1581912"/>
            <a:ext cx="100584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</a:pPr>
            <a:r>
              <a:rPr lang="en-US" sz="4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🐧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8" name="Google Shape;418;p14"/>
          <p:cNvSpPr/>
          <p:nvPr/>
        </p:nvSpPr>
        <p:spPr>
          <a:xfrm>
            <a:off x="4873752" y="1536192"/>
            <a:ext cx="29260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🐧  Sistemes i Xarxes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14"/>
          <p:cNvSpPr/>
          <p:nvPr/>
        </p:nvSpPr>
        <p:spPr>
          <a:xfrm>
            <a:off x="4873752" y="1883664"/>
            <a:ext cx="2834640" cy="749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Instal·lació Debian + Linux Mint. Creació d'usuaris, grups i privilegis segurs. Xarxa interna DHCP i filtrat MAC.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0" name="Google Shape;420;p14"/>
          <p:cNvSpPr/>
          <p:nvPr/>
        </p:nvSpPr>
        <p:spPr>
          <a:xfrm>
            <a:off x="274320" y="2852928"/>
            <a:ext cx="4206240" cy="1261872"/>
          </a:xfrm>
          <a:prstGeom prst="rect">
            <a:avLst/>
          </a:prstGeom>
          <a:solidFill>
            <a:srgbClr val="162B1E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14"/>
          <p:cNvSpPr/>
          <p:nvPr/>
        </p:nvSpPr>
        <p:spPr>
          <a:xfrm>
            <a:off x="274320" y="2852928"/>
            <a:ext cx="54864" cy="1261872"/>
          </a:xfrm>
          <a:prstGeom prst="rect">
            <a:avLst/>
          </a:prstGeom>
          <a:solidFill>
            <a:srgbClr val="2D7A4F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14"/>
          <p:cNvSpPr/>
          <p:nvPr/>
        </p:nvSpPr>
        <p:spPr>
          <a:xfrm>
            <a:off x="3291840" y="2990088"/>
            <a:ext cx="100584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</a:pPr>
            <a:r>
              <a:rPr lang="en-US" sz="4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📚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14"/>
          <p:cNvSpPr/>
          <p:nvPr/>
        </p:nvSpPr>
        <p:spPr>
          <a:xfrm>
            <a:off x="438912" y="2944368"/>
            <a:ext cx="29260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📚  Administració Moodle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14"/>
          <p:cNvSpPr/>
          <p:nvPr/>
        </p:nvSpPr>
        <p:spPr>
          <a:xfrm>
            <a:off x="438912" y="3291840"/>
            <a:ext cx="2834640" cy="749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Plataforma Moodle muntada: cursos, activitats, usuaris i qüestionaris generats amb IA. Documentació amb guies visuals i infografies.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14"/>
          <p:cNvSpPr/>
          <p:nvPr/>
        </p:nvSpPr>
        <p:spPr>
          <a:xfrm>
            <a:off x="4709160" y="2852928"/>
            <a:ext cx="4206240" cy="1261872"/>
          </a:xfrm>
          <a:prstGeom prst="rect">
            <a:avLst/>
          </a:prstGeom>
          <a:solidFill>
            <a:srgbClr val="162B1E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14"/>
          <p:cNvSpPr/>
          <p:nvPr/>
        </p:nvSpPr>
        <p:spPr>
          <a:xfrm>
            <a:off x="4709160" y="2852928"/>
            <a:ext cx="54864" cy="1261872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14"/>
          <p:cNvSpPr/>
          <p:nvPr/>
        </p:nvSpPr>
        <p:spPr>
          <a:xfrm>
            <a:off x="7726680" y="2990088"/>
            <a:ext cx="100584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</a:pPr>
            <a:r>
              <a:rPr lang="en-US" sz="4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🌿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14"/>
          <p:cNvSpPr/>
          <p:nvPr/>
        </p:nvSpPr>
        <p:spPr>
          <a:xfrm>
            <a:off x="4873752" y="2944368"/>
            <a:ext cx="29260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🌿  Sostenibilitat IT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14"/>
          <p:cNvSpPr/>
          <p:nvPr/>
        </p:nvSpPr>
        <p:spPr>
          <a:xfrm>
            <a:off x="4873752" y="3291840"/>
            <a:ext cx="2834640" cy="749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Criteris ecològics aplicats: comparatives de consum d'energia, temps i costos. Sistemes optimitzats per treballar de manera responsable.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14"/>
          <p:cNvSpPr/>
          <p:nvPr/>
        </p:nvSpPr>
        <p:spPr>
          <a:xfrm>
            <a:off x="274320" y="4160520"/>
            <a:ext cx="8595360" cy="347472"/>
          </a:xfrm>
          <a:prstGeom prst="rect">
            <a:avLst/>
          </a:prstGeom>
          <a:solidFill>
            <a:srgbClr val="4AAD6F">
              <a:alpha val="14901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14"/>
          <p:cNvSpPr/>
          <p:nvPr/>
        </p:nvSpPr>
        <p:spPr>
          <a:xfrm>
            <a:off x="457200" y="4187952"/>
            <a:ext cx="8229600" cy="30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900"/>
              <a:buFont typeface="Calibri"/>
              <a:buNone/>
            </a:pPr>
            <a:r>
              <a:rPr i="1" lang="en-US" sz="9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✅  Resum: He fet un pas més en administració de sistemes i xarxes, aprenent a documentar processos tècnics i a gestionar entorns educatius de manera professional i responsable.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2" name="Google Shape;432;p14"/>
          <p:cNvSpPr/>
          <p:nvPr/>
        </p:nvSpPr>
        <p:spPr>
          <a:xfrm>
            <a:off x="0" y="4544568"/>
            <a:ext cx="9144000" cy="59436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433" name="Google Shape;43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" y="459028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434" name="Google Shape;434;p14"/>
          <p:cNvSpPr/>
          <p:nvPr/>
        </p:nvSpPr>
        <p:spPr>
          <a:xfrm>
            <a:off x="685800" y="4645152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iPOP de </a:t>
            </a:r>
            <a:r>
              <a:rPr b="1"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Araceli Saldaña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14"/>
          <p:cNvSpPr/>
          <p:nvPr/>
        </p:nvSpPr>
        <p:spPr>
          <a:xfrm>
            <a:off x="5029200" y="4645152"/>
            <a:ext cx="39319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SMX · Sistemes Microinformàtics i Xarxes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9F7"/>
        </a:solidFill>
      </p:bgPr>
    </p:bg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15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15"/>
          <p:cNvSpPr/>
          <p:nvPr/>
        </p:nvSpPr>
        <p:spPr>
          <a:xfrm>
            <a:off x="365760" y="45720"/>
            <a:ext cx="6400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 Black"/>
              <a:buNone/>
            </a:pPr>
            <a:r>
              <a:rPr b="1" lang="en-US" sz="2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REPTE 1.3 — LAN Party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p15"/>
          <p:cNvSpPr/>
          <p:nvPr/>
        </p:nvSpPr>
        <p:spPr>
          <a:xfrm>
            <a:off x="365760" y="502920"/>
            <a:ext cx="82296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El nostre laboratori de sistemes i xarxes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p15"/>
          <p:cNvSpPr/>
          <p:nvPr/>
        </p:nvSpPr>
        <p:spPr>
          <a:xfrm>
            <a:off x="0" y="914400"/>
            <a:ext cx="3566160" cy="3630168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5" name="Google Shape;445;p15"/>
          <p:cNvCxnSpPr/>
          <p:nvPr/>
        </p:nvCxnSpPr>
        <p:spPr>
          <a:xfrm>
            <a:off x="1783080" y="1280160"/>
            <a:ext cx="0" cy="685800"/>
          </a:xfrm>
          <a:prstGeom prst="straightConnector1">
            <a:avLst/>
          </a:prstGeom>
          <a:noFill/>
          <a:ln cap="flat" cmpd="sng" w="1905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46" name="Google Shape;446;p15"/>
          <p:cNvCxnSpPr/>
          <p:nvPr/>
        </p:nvCxnSpPr>
        <p:spPr>
          <a:xfrm>
            <a:off x="1783080" y="1280160"/>
            <a:ext cx="1188720" cy="685800"/>
          </a:xfrm>
          <a:prstGeom prst="straightConnector1">
            <a:avLst/>
          </a:prstGeom>
          <a:noFill/>
          <a:ln cap="flat" cmpd="sng" w="1905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47" name="Google Shape;447;p15"/>
          <p:cNvCxnSpPr/>
          <p:nvPr/>
        </p:nvCxnSpPr>
        <p:spPr>
          <a:xfrm>
            <a:off x="594360" y="1965960"/>
            <a:ext cx="0" cy="1005840"/>
          </a:xfrm>
          <a:prstGeom prst="straightConnector1">
            <a:avLst/>
          </a:prstGeom>
          <a:noFill/>
          <a:ln cap="flat" cmpd="sng" w="1905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48" name="Google Shape;448;p15"/>
          <p:cNvCxnSpPr/>
          <p:nvPr/>
        </p:nvCxnSpPr>
        <p:spPr>
          <a:xfrm>
            <a:off x="2971800" y="1965960"/>
            <a:ext cx="0" cy="1005840"/>
          </a:xfrm>
          <a:prstGeom prst="straightConnector1">
            <a:avLst/>
          </a:prstGeom>
          <a:noFill/>
          <a:ln cap="flat" cmpd="sng" w="1905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49" name="Google Shape;449;p15"/>
          <p:cNvCxnSpPr/>
          <p:nvPr/>
        </p:nvCxnSpPr>
        <p:spPr>
          <a:xfrm>
            <a:off x="594360" y="2971800"/>
            <a:ext cx="1188720" cy="685800"/>
          </a:xfrm>
          <a:prstGeom prst="straightConnector1">
            <a:avLst/>
          </a:prstGeom>
          <a:noFill/>
          <a:ln cap="flat" cmpd="sng" w="1905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50" name="Google Shape;450;p15"/>
          <p:cNvCxnSpPr/>
          <p:nvPr/>
        </p:nvCxnSpPr>
        <p:spPr>
          <a:xfrm>
            <a:off x="2971800" y="2971800"/>
            <a:ext cx="0" cy="685800"/>
          </a:xfrm>
          <a:prstGeom prst="straightConnector1">
            <a:avLst/>
          </a:prstGeom>
          <a:noFill/>
          <a:ln cap="flat" cmpd="sng" w="1905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51" name="Google Shape;451;p15"/>
          <p:cNvCxnSpPr/>
          <p:nvPr/>
        </p:nvCxnSpPr>
        <p:spPr>
          <a:xfrm>
            <a:off x="594360" y="1965960"/>
            <a:ext cx="2377440" cy="0"/>
          </a:xfrm>
          <a:prstGeom prst="straightConnector1">
            <a:avLst/>
          </a:prstGeom>
          <a:noFill/>
          <a:ln cap="flat" cmpd="sng" w="1905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52" name="Google Shape;452;p15"/>
          <p:cNvCxnSpPr/>
          <p:nvPr/>
        </p:nvCxnSpPr>
        <p:spPr>
          <a:xfrm>
            <a:off x="594360" y="2971800"/>
            <a:ext cx="2377440" cy="0"/>
          </a:xfrm>
          <a:prstGeom prst="straightConnector1">
            <a:avLst/>
          </a:prstGeom>
          <a:noFill/>
          <a:ln cap="flat" cmpd="sng" w="1905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3" name="Google Shape;453;p15"/>
          <p:cNvSpPr/>
          <p:nvPr/>
        </p:nvSpPr>
        <p:spPr>
          <a:xfrm>
            <a:off x="1636776" y="1133856"/>
            <a:ext cx="292608" cy="292608"/>
          </a:xfrm>
          <a:prstGeom prst="ellipse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4" name="Google Shape;454;p15"/>
          <p:cNvSpPr/>
          <p:nvPr/>
        </p:nvSpPr>
        <p:spPr>
          <a:xfrm>
            <a:off x="1719072" y="1216152"/>
            <a:ext cx="128016" cy="128016"/>
          </a:xfrm>
          <a:prstGeom prst="ellipse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p15"/>
          <p:cNvSpPr/>
          <p:nvPr/>
        </p:nvSpPr>
        <p:spPr>
          <a:xfrm>
            <a:off x="448056" y="1819656"/>
            <a:ext cx="292608" cy="292608"/>
          </a:xfrm>
          <a:prstGeom prst="ellipse">
            <a:avLst/>
          </a:prstGeom>
          <a:solidFill>
            <a:srgbClr val="2D7A4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15"/>
          <p:cNvSpPr/>
          <p:nvPr/>
        </p:nvSpPr>
        <p:spPr>
          <a:xfrm>
            <a:off x="530352" y="1901952"/>
            <a:ext cx="128016" cy="128016"/>
          </a:xfrm>
          <a:prstGeom prst="ellipse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15"/>
          <p:cNvSpPr/>
          <p:nvPr/>
        </p:nvSpPr>
        <p:spPr>
          <a:xfrm>
            <a:off x="2825496" y="1819656"/>
            <a:ext cx="292608" cy="292608"/>
          </a:xfrm>
          <a:prstGeom prst="ellipse">
            <a:avLst/>
          </a:prstGeom>
          <a:solidFill>
            <a:srgbClr val="2D7A4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p15"/>
          <p:cNvSpPr/>
          <p:nvPr/>
        </p:nvSpPr>
        <p:spPr>
          <a:xfrm>
            <a:off x="2907792" y="1901952"/>
            <a:ext cx="128016" cy="128016"/>
          </a:xfrm>
          <a:prstGeom prst="ellipse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9" name="Google Shape;459;p15"/>
          <p:cNvSpPr/>
          <p:nvPr/>
        </p:nvSpPr>
        <p:spPr>
          <a:xfrm>
            <a:off x="448056" y="2825496"/>
            <a:ext cx="292608" cy="292608"/>
          </a:xfrm>
          <a:prstGeom prst="ellipse">
            <a:avLst/>
          </a:prstGeom>
          <a:solidFill>
            <a:srgbClr val="2D7A4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0" name="Google Shape;460;p15"/>
          <p:cNvSpPr/>
          <p:nvPr/>
        </p:nvSpPr>
        <p:spPr>
          <a:xfrm>
            <a:off x="530352" y="2907792"/>
            <a:ext cx="128016" cy="128016"/>
          </a:xfrm>
          <a:prstGeom prst="ellipse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15"/>
          <p:cNvSpPr/>
          <p:nvPr/>
        </p:nvSpPr>
        <p:spPr>
          <a:xfrm>
            <a:off x="2825496" y="2825496"/>
            <a:ext cx="292608" cy="292608"/>
          </a:xfrm>
          <a:prstGeom prst="ellipse">
            <a:avLst/>
          </a:prstGeom>
          <a:solidFill>
            <a:srgbClr val="2D7A4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15"/>
          <p:cNvSpPr/>
          <p:nvPr/>
        </p:nvSpPr>
        <p:spPr>
          <a:xfrm>
            <a:off x="2907792" y="2907792"/>
            <a:ext cx="128016" cy="128016"/>
          </a:xfrm>
          <a:prstGeom prst="ellipse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15"/>
          <p:cNvSpPr/>
          <p:nvPr/>
        </p:nvSpPr>
        <p:spPr>
          <a:xfrm>
            <a:off x="1636776" y="3511296"/>
            <a:ext cx="292608" cy="292608"/>
          </a:xfrm>
          <a:prstGeom prst="ellipse">
            <a:avLst/>
          </a:prstGeom>
          <a:solidFill>
            <a:srgbClr val="2D7A4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15"/>
          <p:cNvSpPr/>
          <p:nvPr/>
        </p:nvSpPr>
        <p:spPr>
          <a:xfrm>
            <a:off x="1719072" y="3593592"/>
            <a:ext cx="128016" cy="128016"/>
          </a:xfrm>
          <a:prstGeom prst="ellipse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p15"/>
          <p:cNvSpPr/>
          <p:nvPr/>
        </p:nvSpPr>
        <p:spPr>
          <a:xfrm>
            <a:off x="91440" y="4133088"/>
            <a:ext cx="33832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850"/>
              <a:buFont typeface="Calibri"/>
              <a:buNone/>
            </a:pPr>
            <a:r>
              <a:rPr i="1" lang="en-US" sz="85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⚡ Xarxa Local · Aula Laboratori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6" name="Google Shape;466;p15"/>
          <p:cNvSpPr/>
          <p:nvPr/>
        </p:nvSpPr>
        <p:spPr>
          <a:xfrm>
            <a:off x="3749040" y="987552"/>
            <a:ext cx="5120640" cy="7132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p15"/>
          <p:cNvSpPr/>
          <p:nvPr/>
        </p:nvSpPr>
        <p:spPr>
          <a:xfrm>
            <a:off x="3749040" y="987552"/>
            <a:ext cx="54864" cy="713232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8" name="Google Shape;468;p15"/>
          <p:cNvSpPr/>
          <p:nvPr/>
        </p:nvSpPr>
        <p:spPr>
          <a:xfrm>
            <a:off x="3877056" y="1051560"/>
            <a:ext cx="48463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🪖  Seguretat a l'aula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p15"/>
          <p:cNvSpPr/>
          <p:nvPr/>
        </p:nvSpPr>
        <p:spPr>
          <a:xfrm>
            <a:off x="3877056" y="1335024"/>
            <a:ext cx="484632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7B6F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6B7B6F"/>
                </a:solidFill>
                <a:latin typeface="Calibri"/>
                <a:ea typeface="Calibri"/>
                <a:cs typeface="Calibri"/>
                <a:sym typeface="Calibri"/>
              </a:rPr>
              <a:t>Identificació de riscos laborals IT i creació d'un pla de protecció real per al nostre entorn de treball.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15"/>
          <p:cNvSpPr/>
          <p:nvPr/>
        </p:nvSpPr>
        <p:spPr>
          <a:xfrm>
            <a:off x="3749040" y="1810512"/>
            <a:ext cx="5120640" cy="7132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15"/>
          <p:cNvSpPr/>
          <p:nvPr/>
        </p:nvSpPr>
        <p:spPr>
          <a:xfrm>
            <a:off x="3749040" y="1810512"/>
            <a:ext cx="54864" cy="713232"/>
          </a:xfrm>
          <a:prstGeom prst="rect">
            <a:avLst/>
          </a:prstGeom>
          <a:solidFill>
            <a:srgbClr val="2D7A4F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15"/>
          <p:cNvSpPr/>
          <p:nvPr/>
        </p:nvSpPr>
        <p:spPr>
          <a:xfrm>
            <a:off x="3877056" y="1874520"/>
            <a:ext cx="48463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🖥️  Muntatge i Xarxa Local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15"/>
          <p:cNvSpPr/>
          <p:nvPr/>
        </p:nvSpPr>
        <p:spPr>
          <a:xfrm>
            <a:off x="3877056" y="2157984"/>
            <a:ext cx="484632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7B6F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6B7B6F"/>
                </a:solidFill>
                <a:latin typeface="Calibri"/>
                <a:ea typeface="Calibri"/>
                <a:cs typeface="Calibri"/>
                <a:sym typeface="Calibri"/>
              </a:rPr>
              <a:t>Debian + Linux Mint instal·lats. Usuaris segurs, xarxa interna DHCP i filtrat MAC en funcionament.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15"/>
          <p:cNvSpPr/>
          <p:nvPr/>
        </p:nvSpPr>
        <p:spPr>
          <a:xfrm>
            <a:off x="3749040" y="2633472"/>
            <a:ext cx="5120640" cy="7132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15"/>
          <p:cNvSpPr/>
          <p:nvPr/>
        </p:nvSpPr>
        <p:spPr>
          <a:xfrm>
            <a:off x="3749040" y="2633472"/>
            <a:ext cx="54864" cy="713232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p15"/>
          <p:cNvSpPr/>
          <p:nvPr/>
        </p:nvSpPr>
        <p:spPr>
          <a:xfrm>
            <a:off x="3877056" y="2697480"/>
            <a:ext cx="48463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🤖  Aula Virtual i IA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15"/>
          <p:cNvSpPr/>
          <p:nvPr/>
        </p:nvSpPr>
        <p:spPr>
          <a:xfrm>
            <a:off x="3877056" y="2980944"/>
            <a:ext cx="484632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7B6F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6B7B6F"/>
                </a:solidFill>
                <a:latin typeface="Calibri"/>
                <a:ea typeface="Calibri"/>
                <a:cs typeface="Calibri"/>
                <a:sym typeface="Calibri"/>
              </a:rPr>
              <a:t>Moodle propi: cursos, activitats i exploració de la IA per generar exàmens de manera ràpida i eficient.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15"/>
          <p:cNvSpPr/>
          <p:nvPr/>
        </p:nvSpPr>
        <p:spPr>
          <a:xfrm>
            <a:off x="3749040" y="3456432"/>
            <a:ext cx="5120640" cy="7132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15"/>
          <p:cNvSpPr/>
          <p:nvPr/>
        </p:nvSpPr>
        <p:spPr>
          <a:xfrm>
            <a:off x="3749040" y="3456432"/>
            <a:ext cx="54864" cy="713232"/>
          </a:xfrm>
          <a:prstGeom prst="rect">
            <a:avLst/>
          </a:prstGeom>
          <a:solidFill>
            <a:srgbClr val="2D7A4F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p15"/>
          <p:cNvSpPr/>
          <p:nvPr/>
        </p:nvSpPr>
        <p:spPr>
          <a:xfrm>
            <a:off x="3877056" y="3520440"/>
            <a:ext cx="48463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🌱  Sostenibilitat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15"/>
          <p:cNvSpPr/>
          <p:nvPr/>
        </p:nvSpPr>
        <p:spPr>
          <a:xfrm>
            <a:off x="3877056" y="3803904"/>
            <a:ext cx="484632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7B6F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6B7B6F"/>
                </a:solidFill>
                <a:latin typeface="Calibri"/>
                <a:ea typeface="Calibri"/>
                <a:cs typeface="Calibri"/>
                <a:sym typeface="Calibri"/>
              </a:rPr>
              <a:t>Optimització d'energia i costos analitzant consums per treballar de manera més responsable i eco-eficient.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15"/>
          <p:cNvSpPr/>
          <p:nvPr/>
        </p:nvSpPr>
        <p:spPr>
          <a:xfrm>
            <a:off x="3749040" y="4279392"/>
            <a:ext cx="5120640" cy="237744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15"/>
          <p:cNvSpPr/>
          <p:nvPr/>
        </p:nvSpPr>
        <p:spPr>
          <a:xfrm>
            <a:off x="3840480" y="4288536"/>
            <a:ext cx="493776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850"/>
              <a:buFont typeface="Calibri"/>
              <a:buNone/>
            </a:pPr>
            <a:r>
              <a:rPr i="1" lang="en-US" sz="85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✅  Hem après a gestionar sistemes i xarxes com professionals, documentant cada pas com un manual tècnic.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15"/>
          <p:cNvSpPr/>
          <p:nvPr/>
        </p:nvSpPr>
        <p:spPr>
          <a:xfrm>
            <a:off x="0" y="4544568"/>
            <a:ext cx="9144000" cy="59436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485" name="Google Shape;48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" y="459028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486" name="Google Shape;486;p15"/>
          <p:cNvSpPr/>
          <p:nvPr/>
        </p:nvSpPr>
        <p:spPr>
          <a:xfrm>
            <a:off x="685800" y="4645152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iPOP de </a:t>
            </a:r>
            <a:r>
              <a:rPr b="1"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Araceli Saldaña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15"/>
          <p:cNvSpPr/>
          <p:nvPr/>
        </p:nvSpPr>
        <p:spPr>
          <a:xfrm>
            <a:off x="5029200" y="4645152"/>
            <a:ext cx="39319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SMX · Sistemes Microinformàtics i Xarxes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2018"/>
        </a:solidFill>
      </p:bgPr>
    </p:bg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16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16"/>
          <p:cNvSpPr/>
          <p:nvPr/>
        </p:nvSpPr>
        <p:spPr>
          <a:xfrm>
            <a:off x="0" y="91440"/>
            <a:ext cx="9144000" cy="1005840"/>
          </a:xfrm>
          <a:prstGeom prst="rect">
            <a:avLst/>
          </a:prstGeom>
          <a:solidFill>
            <a:srgbClr val="0A1E12"/>
          </a:solidFill>
          <a:ln cap="flat" cmpd="sng" w="12700">
            <a:solidFill>
              <a:srgbClr val="0A1E1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5" name="Google Shape;495;p16"/>
          <p:cNvSpPr/>
          <p:nvPr/>
        </p:nvSpPr>
        <p:spPr>
          <a:xfrm>
            <a:off x="228600" y="128016"/>
            <a:ext cx="960120" cy="960120"/>
          </a:xfrm>
          <a:prstGeom prst="ellipse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6" name="Google Shape;496;p16"/>
          <p:cNvSpPr/>
          <p:nvPr/>
        </p:nvSpPr>
        <p:spPr>
          <a:xfrm>
            <a:off x="228600" y="128016"/>
            <a:ext cx="96012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2000"/>
              <a:buFont typeface="Arial Black"/>
              <a:buNone/>
            </a:pPr>
            <a:r>
              <a:rPr b="1" lang="en-US" sz="2000">
                <a:solidFill>
                  <a:srgbClr val="0D2018"/>
                </a:solidFill>
                <a:latin typeface="Arial Black"/>
                <a:ea typeface="Arial Black"/>
                <a:cs typeface="Arial Black"/>
                <a:sym typeface="Arial Black"/>
              </a:rPr>
              <a:t>24H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16"/>
          <p:cNvSpPr/>
          <p:nvPr/>
        </p:nvSpPr>
        <p:spPr>
          <a:xfrm>
            <a:off x="1371600" y="155448"/>
            <a:ext cx="749808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 Black"/>
              <a:buNone/>
            </a:pPr>
            <a:r>
              <a:rPr b="1" lang="en-US" sz="2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Hackathon · 24h d'Innovació 2025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16"/>
          <p:cNvSpPr/>
          <p:nvPr/>
        </p:nvSpPr>
        <p:spPr>
          <a:xfrm>
            <a:off x="1371600" y="612648"/>
            <a:ext cx="74980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Projecte Personal · Reus, Catalunya  ·  Organitzat per la Generalitat de Catalunya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16"/>
          <p:cNvSpPr/>
          <p:nvPr/>
        </p:nvSpPr>
        <p:spPr>
          <a:xfrm>
            <a:off x="274320" y="1188720"/>
            <a:ext cx="3200400" cy="1005840"/>
          </a:xfrm>
          <a:prstGeom prst="rect">
            <a:avLst/>
          </a:prstGeom>
          <a:solidFill>
            <a:srgbClr val="162B1E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16"/>
          <p:cNvSpPr/>
          <p:nvPr/>
        </p:nvSpPr>
        <p:spPr>
          <a:xfrm>
            <a:off x="274320" y="1188720"/>
            <a:ext cx="54864" cy="1005840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16"/>
          <p:cNvSpPr/>
          <p:nvPr/>
        </p:nvSpPr>
        <p:spPr>
          <a:xfrm>
            <a:off x="420624" y="1243584"/>
            <a:ext cx="292608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Què és la 24h d'Innovació?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16"/>
          <p:cNvSpPr/>
          <p:nvPr/>
        </p:nvSpPr>
        <p:spPr>
          <a:xfrm>
            <a:off x="420624" y="1554480"/>
            <a:ext cx="292608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Competició de la Generalitat de Catalunya on equips d'estudiants resolen reptes reals d'empreses en 24 hores ininterrompudes.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3" name="Google Shape;503;p16"/>
          <p:cNvSpPr/>
          <p:nvPr/>
        </p:nvSpPr>
        <p:spPr>
          <a:xfrm>
            <a:off x="274320" y="2304288"/>
            <a:ext cx="3200400" cy="914400"/>
          </a:xfrm>
          <a:prstGeom prst="rect">
            <a:avLst/>
          </a:prstGeom>
          <a:solidFill>
            <a:srgbClr val="2D7A4F"/>
          </a:solidFill>
          <a:ln cap="flat" cmpd="sng" w="254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16"/>
          <p:cNvSpPr/>
          <p:nvPr/>
        </p:nvSpPr>
        <p:spPr>
          <a:xfrm>
            <a:off x="274320" y="2331720"/>
            <a:ext cx="32004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💧💧💧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16"/>
          <p:cNvSpPr/>
          <p:nvPr/>
        </p:nvSpPr>
        <p:spPr>
          <a:xfrm>
            <a:off x="365760" y="2651760"/>
            <a:ext cx="30175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Empresa assignada: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16"/>
          <p:cNvSpPr/>
          <p:nvPr/>
        </p:nvSpPr>
        <p:spPr>
          <a:xfrm>
            <a:off x="365760" y="2834640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 Black"/>
              <a:buNone/>
            </a:pPr>
            <a:r>
              <a:rPr b="1" lang="en-US" sz="20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Aigües de Reus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16"/>
          <p:cNvSpPr/>
          <p:nvPr/>
        </p:nvSpPr>
        <p:spPr>
          <a:xfrm>
            <a:off x="274320" y="3310128"/>
            <a:ext cx="3200400" cy="73152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16"/>
          <p:cNvSpPr/>
          <p:nvPr/>
        </p:nvSpPr>
        <p:spPr>
          <a:xfrm>
            <a:off x="274320" y="3337560"/>
            <a:ext cx="64008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rPr lang="en-US" sz="2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🏅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16"/>
          <p:cNvSpPr/>
          <p:nvPr/>
        </p:nvSpPr>
        <p:spPr>
          <a:xfrm>
            <a:off x="960120" y="3383280"/>
            <a:ext cx="24231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Participant oficial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p16"/>
          <p:cNvSpPr/>
          <p:nvPr/>
        </p:nvSpPr>
        <p:spPr>
          <a:xfrm>
            <a:off x="960120" y="3657600"/>
            <a:ext cx="24231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24h d'Innovació 2025 · Reus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16"/>
          <p:cNvSpPr/>
          <p:nvPr/>
        </p:nvSpPr>
        <p:spPr>
          <a:xfrm>
            <a:off x="3703320" y="1170432"/>
            <a:ext cx="516636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La meva experiència: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16"/>
          <p:cNvSpPr/>
          <p:nvPr/>
        </p:nvSpPr>
        <p:spPr>
          <a:xfrm>
            <a:off x="3703320" y="1600200"/>
            <a:ext cx="5166360" cy="585216"/>
          </a:xfrm>
          <a:prstGeom prst="rect">
            <a:avLst/>
          </a:prstGeom>
          <a:solidFill>
            <a:srgbClr val="162B1E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3" name="Google Shape;513;p16"/>
          <p:cNvSpPr/>
          <p:nvPr/>
        </p:nvSpPr>
        <p:spPr>
          <a:xfrm>
            <a:off x="3703320" y="1600200"/>
            <a:ext cx="54864" cy="585216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4" name="Google Shape;514;p16"/>
          <p:cNvSpPr/>
          <p:nvPr/>
        </p:nvSpPr>
        <p:spPr>
          <a:xfrm>
            <a:off x="3840480" y="1655064"/>
            <a:ext cx="489204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🎯  Repte real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16"/>
          <p:cNvSpPr/>
          <p:nvPr/>
        </p:nvSpPr>
        <p:spPr>
          <a:xfrm>
            <a:off x="3840480" y="1901952"/>
            <a:ext cx="489204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Vaig rebre el repte d'Aigües de Reus, una empresa real del sector serveis, amb un problema concret a resoldre en temps límit.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16"/>
          <p:cNvSpPr/>
          <p:nvPr/>
        </p:nvSpPr>
        <p:spPr>
          <a:xfrm>
            <a:off x="3703320" y="2258568"/>
            <a:ext cx="5166360" cy="585216"/>
          </a:xfrm>
          <a:prstGeom prst="rect">
            <a:avLst/>
          </a:prstGeom>
          <a:solidFill>
            <a:srgbClr val="162B1E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16"/>
          <p:cNvSpPr/>
          <p:nvPr/>
        </p:nvSpPr>
        <p:spPr>
          <a:xfrm>
            <a:off x="3703320" y="2258568"/>
            <a:ext cx="54864" cy="585216"/>
          </a:xfrm>
          <a:prstGeom prst="rect">
            <a:avLst/>
          </a:prstGeom>
          <a:solidFill>
            <a:srgbClr val="2D7A4F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p16"/>
          <p:cNvSpPr/>
          <p:nvPr/>
        </p:nvSpPr>
        <p:spPr>
          <a:xfrm>
            <a:off x="3840480" y="2313432"/>
            <a:ext cx="489204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⏱️  24 hores ininterrompudes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16"/>
          <p:cNvSpPr/>
          <p:nvPr/>
        </p:nvSpPr>
        <p:spPr>
          <a:xfrm>
            <a:off x="3840480" y="2560320"/>
            <a:ext cx="489204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Durant 24 hores vaig treballar en equip per analitzar, dissenyar i presentar una solució innovadora davant d'un jurat professional.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16"/>
          <p:cNvSpPr/>
          <p:nvPr/>
        </p:nvSpPr>
        <p:spPr>
          <a:xfrm>
            <a:off x="3703320" y="2916936"/>
            <a:ext cx="5166360" cy="585216"/>
          </a:xfrm>
          <a:prstGeom prst="rect">
            <a:avLst/>
          </a:prstGeom>
          <a:solidFill>
            <a:srgbClr val="162B1E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p16"/>
          <p:cNvSpPr/>
          <p:nvPr/>
        </p:nvSpPr>
        <p:spPr>
          <a:xfrm>
            <a:off x="3703320" y="2916936"/>
            <a:ext cx="54864" cy="585216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16"/>
          <p:cNvSpPr/>
          <p:nvPr/>
        </p:nvSpPr>
        <p:spPr>
          <a:xfrm>
            <a:off x="3840480" y="2971800"/>
            <a:ext cx="489204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💡  Aprenentatge sota pressió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16"/>
          <p:cNvSpPr/>
          <p:nvPr/>
        </p:nvSpPr>
        <p:spPr>
          <a:xfrm>
            <a:off x="3840480" y="3218688"/>
            <a:ext cx="489204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He après a gestionar el temps, treballar en equip intensament i defensar les meves idees en un entorn competitiu real.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16"/>
          <p:cNvSpPr/>
          <p:nvPr/>
        </p:nvSpPr>
        <p:spPr>
          <a:xfrm>
            <a:off x="3703320" y="3575304"/>
            <a:ext cx="5166360" cy="585216"/>
          </a:xfrm>
          <a:prstGeom prst="rect">
            <a:avLst/>
          </a:prstGeom>
          <a:solidFill>
            <a:srgbClr val="162B1E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5" name="Google Shape;525;p16"/>
          <p:cNvSpPr/>
          <p:nvPr/>
        </p:nvSpPr>
        <p:spPr>
          <a:xfrm>
            <a:off x="3703320" y="3575304"/>
            <a:ext cx="54864" cy="585216"/>
          </a:xfrm>
          <a:prstGeom prst="rect">
            <a:avLst/>
          </a:prstGeom>
          <a:solidFill>
            <a:srgbClr val="2D7A4F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16"/>
          <p:cNvSpPr/>
          <p:nvPr/>
        </p:nvSpPr>
        <p:spPr>
          <a:xfrm>
            <a:off x="3840480" y="3630168"/>
            <a:ext cx="489204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🌟  Iniciativa i valentia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16"/>
          <p:cNvSpPr/>
          <p:nvPr/>
        </p:nvSpPr>
        <p:spPr>
          <a:xfrm>
            <a:off x="3840480" y="3877056"/>
            <a:ext cx="489204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Tot i no classificar al podi, participar en aquest event demostra iniciativa, atreviment i compromís amb la innovació tecnològica.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8" name="Google Shape;528;p16"/>
          <p:cNvSpPr/>
          <p:nvPr/>
        </p:nvSpPr>
        <p:spPr>
          <a:xfrm>
            <a:off x="0" y="4315968"/>
            <a:ext cx="9144000" cy="201168"/>
          </a:xfrm>
          <a:prstGeom prst="rect">
            <a:avLst/>
          </a:prstGeom>
          <a:solidFill>
            <a:srgbClr val="0A1E12"/>
          </a:solidFill>
          <a:ln cap="flat" cmpd="sng" w="12700">
            <a:solidFill>
              <a:srgbClr val="0A1E1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9" name="Google Shape;529;p16"/>
          <p:cNvSpPr/>
          <p:nvPr/>
        </p:nvSpPr>
        <p:spPr>
          <a:xfrm>
            <a:off x="457200" y="4325112"/>
            <a:ext cx="822960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i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"Participar és ja un èxit. Atrevir-se és el primer pas cap a la innovació."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0" name="Google Shape;530;p16"/>
          <p:cNvSpPr/>
          <p:nvPr/>
        </p:nvSpPr>
        <p:spPr>
          <a:xfrm>
            <a:off x="0" y="4544568"/>
            <a:ext cx="9144000" cy="59436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531" name="Google Shape;531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" y="459028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532" name="Google Shape;532;p16"/>
          <p:cNvSpPr/>
          <p:nvPr/>
        </p:nvSpPr>
        <p:spPr>
          <a:xfrm>
            <a:off x="685800" y="4645152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iPOP de </a:t>
            </a:r>
            <a:r>
              <a:rPr b="1"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Araceli Saldaña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p16"/>
          <p:cNvSpPr/>
          <p:nvPr/>
        </p:nvSpPr>
        <p:spPr>
          <a:xfrm>
            <a:off x="5029200" y="4645152"/>
            <a:ext cx="39319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SMX · Sistemes Microinformàtics i Xarxes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9F7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"/>
          <p:cNvSpPr/>
          <p:nvPr/>
        </p:nvSpPr>
        <p:spPr>
          <a:xfrm>
            <a:off x="0" y="0"/>
            <a:ext cx="2926080" cy="4544568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502920" y="274320"/>
            <a:ext cx="1920240" cy="1920240"/>
          </a:xfrm>
          <a:prstGeom prst="ellipse">
            <a:avLst/>
          </a:prstGeom>
          <a:solidFill>
            <a:srgbClr val="2D7A4F"/>
          </a:solidFill>
          <a:ln cap="flat" cmpd="sng" w="381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502920" y="274320"/>
            <a:ext cx="1920240" cy="192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Arial Black"/>
              <a:buNone/>
            </a:pPr>
            <a:r>
              <a:rPr b="1" lang="en-US" sz="5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AS</a:t>
            </a:r>
            <a:endParaRPr sz="5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137160" y="2377440"/>
            <a:ext cx="26517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2200"/>
              <a:buFont typeface="Calibri"/>
              <a:buNone/>
            </a:pPr>
            <a:r>
              <a:rPr lang="en-US" sz="22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Araceli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137160" y="2788920"/>
            <a:ext cx="26517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2600"/>
              <a:buFont typeface="Arial Black"/>
              <a:buNone/>
            </a:pPr>
            <a:r>
              <a:rPr b="1" lang="en-US" sz="2600">
                <a:solidFill>
                  <a:srgbClr val="4AAD6F"/>
                </a:solidFill>
                <a:latin typeface="Arial Black"/>
                <a:ea typeface="Arial Black"/>
                <a:cs typeface="Arial Black"/>
                <a:sym typeface="Arial Black"/>
              </a:rPr>
              <a:t>SALDAÑA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37" name="Google Shape;3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7240" y="3429000"/>
            <a:ext cx="118872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"/>
          <p:cNvSpPr/>
          <p:nvPr/>
        </p:nvSpPr>
        <p:spPr>
          <a:xfrm>
            <a:off x="3200400" y="228600"/>
            <a:ext cx="56692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2800"/>
              <a:buFont typeface="Arial Black"/>
              <a:buNone/>
            </a:pPr>
            <a:r>
              <a:rPr b="1" lang="en-US" sz="2800">
                <a:solidFill>
                  <a:srgbClr val="0D2018"/>
                </a:solidFill>
                <a:latin typeface="Arial Black"/>
                <a:ea typeface="Arial Black"/>
                <a:cs typeface="Arial Black"/>
                <a:sym typeface="Arial Black"/>
              </a:rPr>
              <a:t>Perfil Professional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3200400" y="749808"/>
            <a:ext cx="5669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300"/>
              <a:buFont typeface="Calibri"/>
              <a:buNone/>
            </a:pPr>
            <a:r>
              <a:rPr i="1" lang="en-US" sz="13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Estudiant SMX · Institut Castellbisbal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3200400" y="1115568"/>
            <a:ext cx="5669280" cy="36576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3200400" y="1280160"/>
            <a:ext cx="20116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Responsabilitat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"/>
          <p:cNvSpPr/>
          <p:nvPr/>
        </p:nvSpPr>
        <p:spPr>
          <a:xfrm>
            <a:off x="5303520" y="1316736"/>
            <a:ext cx="3200400" cy="201168"/>
          </a:xfrm>
          <a:prstGeom prst="rect">
            <a:avLst/>
          </a:prstGeom>
          <a:solidFill>
            <a:srgbClr val="D8E8DC"/>
          </a:solidFill>
          <a:ln cap="flat" cmpd="sng" w="12700">
            <a:solidFill>
              <a:srgbClr val="D8E8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"/>
          <p:cNvSpPr/>
          <p:nvPr/>
        </p:nvSpPr>
        <p:spPr>
          <a:xfrm>
            <a:off x="5303520" y="1316736"/>
            <a:ext cx="2880360" cy="201168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"/>
          <p:cNvSpPr/>
          <p:nvPr/>
        </p:nvSpPr>
        <p:spPr>
          <a:xfrm>
            <a:off x="8229600" y="1280160"/>
            <a:ext cx="4114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90%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"/>
          <p:cNvSpPr/>
          <p:nvPr/>
        </p:nvSpPr>
        <p:spPr>
          <a:xfrm>
            <a:off x="3200400" y="1755648"/>
            <a:ext cx="20116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Adaptació al canvi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"/>
          <p:cNvSpPr/>
          <p:nvPr/>
        </p:nvSpPr>
        <p:spPr>
          <a:xfrm>
            <a:off x="5303520" y="1792224"/>
            <a:ext cx="3200400" cy="201168"/>
          </a:xfrm>
          <a:prstGeom prst="rect">
            <a:avLst/>
          </a:prstGeom>
          <a:solidFill>
            <a:srgbClr val="D8E8DC"/>
          </a:solidFill>
          <a:ln cap="flat" cmpd="sng" w="12700">
            <a:solidFill>
              <a:srgbClr val="D8E8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2"/>
          <p:cNvSpPr/>
          <p:nvPr/>
        </p:nvSpPr>
        <p:spPr>
          <a:xfrm>
            <a:off x="5303520" y="1792224"/>
            <a:ext cx="2816352" cy="201168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2"/>
          <p:cNvSpPr/>
          <p:nvPr/>
        </p:nvSpPr>
        <p:spPr>
          <a:xfrm>
            <a:off x="8165592" y="1755648"/>
            <a:ext cx="4114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88%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2"/>
          <p:cNvSpPr/>
          <p:nvPr/>
        </p:nvSpPr>
        <p:spPr>
          <a:xfrm>
            <a:off x="3200400" y="2231136"/>
            <a:ext cx="20116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Autonomia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2"/>
          <p:cNvSpPr/>
          <p:nvPr/>
        </p:nvSpPr>
        <p:spPr>
          <a:xfrm>
            <a:off x="5303520" y="2267712"/>
            <a:ext cx="3200400" cy="201168"/>
          </a:xfrm>
          <a:prstGeom prst="rect">
            <a:avLst/>
          </a:prstGeom>
          <a:solidFill>
            <a:srgbClr val="D8E8DC"/>
          </a:solidFill>
          <a:ln cap="flat" cmpd="sng" w="12700">
            <a:solidFill>
              <a:srgbClr val="D8E8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2"/>
          <p:cNvSpPr/>
          <p:nvPr/>
        </p:nvSpPr>
        <p:spPr>
          <a:xfrm>
            <a:off x="5303520" y="2267712"/>
            <a:ext cx="2624328" cy="201168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2"/>
          <p:cNvSpPr/>
          <p:nvPr/>
        </p:nvSpPr>
        <p:spPr>
          <a:xfrm>
            <a:off x="7973568" y="2231136"/>
            <a:ext cx="4114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82%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2"/>
          <p:cNvSpPr/>
          <p:nvPr/>
        </p:nvSpPr>
        <p:spPr>
          <a:xfrm>
            <a:off x="3200400" y="2706624"/>
            <a:ext cx="20116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Treball en equip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2"/>
          <p:cNvSpPr/>
          <p:nvPr/>
        </p:nvSpPr>
        <p:spPr>
          <a:xfrm>
            <a:off x="5303520" y="2743200"/>
            <a:ext cx="3200400" cy="201168"/>
          </a:xfrm>
          <a:prstGeom prst="rect">
            <a:avLst/>
          </a:prstGeom>
          <a:solidFill>
            <a:srgbClr val="D8E8DC"/>
          </a:solidFill>
          <a:ln cap="flat" cmpd="sng" w="12700">
            <a:solidFill>
              <a:srgbClr val="D8E8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2"/>
          <p:cNvSpPr/>
          <p:nvPr/>
        </p:nvSpPr>
        <p:spPr>
          <a:xfrm>
            <a:off x="5303520" y="2743200"/>
            <a:ext cx="2720340" cy="201168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2"/>
          <p:cNvSpPr/>
          <p:nvPr/>
        </p:nvSpPr>
        <p:spPr>
          <a:xfrm>
            <a:off x="8069580" y="2706624"/>
            <a:ext cx="4114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85%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2"/>
          <p:cNvSpPr/>
          <p:nvPr/>
        </p:nvSpPr>
        <p:spPr>
          <a:xfrm>
            <a:off x="3200400" y="3182112"/>
            <a:ext cx="20116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Aprenentatge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"/>
          <p:cNvSpPr/>
          <p:nvPr/>
        </p:nvSpPr>
        <p:spPr>
          <a:xfrm>
            <a:off x="5303520" y="3218688"/>
            <a:ext cx="3200400" cy="201168"/>
          </a:xfrm>
          <a:prstGeom prst="rect">
            <a:avLst/>
          </a:prstGeom>
          <a:solidFill>
            <a:srgbClr val="D8E8DC"/>
          </a:solidFill>
          <a:ln cap="flat" cmpd="sng" w="12700">
            <a:solidFill>
              <a:srgbClr val="D8E8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2"/>
          <p:cNvSpPr/>
          <p:nvPr/>
        </p:nvSpPr>
        <p:spPr>
          <a:xfrm>
            <a:off x="5303520" y="3218688"/>
            <a:ext cx="2944368" cy="201168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2"/>
          <p:cNvSpPr/>
          <p:nvPr/>
        </p:nvSpPr>
        <p:spPr>
          <a:xfrm>
            <a:off x="8293608" y="3182112"/>
            <a:ext cx="4114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92%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2"/>
          <p:cNvSpPr/>
          <p:nvPr/>
        </p:nvSpPr>
        <p:spPr>
          <a:xfrm>
            <a:off x="0" y="4544568"/>
            <a:ext cx="9144000" cy="59436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62" name="Google Shape;6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" y="459028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2"/>
          <p:cNvSpPr/>
          <p:nvPr/>
        </p:nvSpPr>
        <p:spPr>
          <a:xfrm>
            <a:off x="685800" y="4645152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iPOP de </a:t>
            </a:r>
            <a:r>
              <a:rPr b="1"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Araceli Saldaña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2"/>
          <p:cNvSpPr/>
          <p:nvPr/>
        </p:nvSpPr>
        <p:spPr>
          <a:xfrm>
            <a:off x="5029200" y="4645152"/>
            <a:ext cx="39319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SMX · Sistemes Microinformàtics i Xarxes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9F7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3"/>
          <p:cNvSpPr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 Black"/>
              <a:buNone/>
            </a:pPr>
            <a:r>
              <a:rPr b="1" lang="en-US" sz="3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Qui sóc?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3"/>
          <p:cNvSpPr/>
          <p:nvPr/>
        </p:nvSpPr>
        <p:spPr>
          <a:xfrm>
            <a:off x="365760" y="1188720"/>
            <a:ext cx="1737360" cy="1737360"/>
          </a:xfrm>
          <a:prstGeom prst="ellipse">
            <a:avLst/>
          </a:prstGeom>
          <a:solidFill>
            <a:srgbClr val="2D7A4F"/>
          </a:solidFill>
          <a:ln cap="flat" cmpd="sng" w="381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3"/>
          <p:cNvSpPr/>
          <p:nvPr/>
        </p:nvSpPr>
        <p:spPr>
          <a:xfrm>
            <a:off x="365760" y="1188720"/>
            <a:ext cx="173736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 Black"/>
              <a:buNone/>
            </a:pPr>
            <a:r>
              <a:rPr b="1" lang="en-US" sz="4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AS</a:t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3"/>
          <p:cNvSpPr/>
          <p:nvPr/>
        </p:nvSpPr>
        <p:spPr>
          <a:xfrm>
            <a:off x="182880" y="3017520"/>
            <a:ext cx="21031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800"/>
              <a:buFont typeface="Calibri"/>
              <a:buNone/>
            </a:pPr>
            <a:r>
              <a:rPr lang="en-US" sz="18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Araceli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3"/>
          <p:cNvSpPr/>
          <p:nvPr/>
        </p:nvSpPr>
        <p:spPr>
          <a:xfrm>
            <a:off x="182880" y="3337560"/>
            <a:ext cx="21031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2000"/>
              <a:buFont typeface="Arial Black"/>
              <a:buNone/>
            </a:pPr>
            <a:r>
              <a:rPr b="1" lang="en-US" sz="2000">
                <a:solidFill>
                  <a:srgbClr val="2D7A4F"/>
                </a:solidFill>
                <a:latin typeface="Arial Black"/>
                <a:ea typeface="Arial Black"/>
                <a:cs typeface="Arial Black"/>
                <a:sym typeface="Arial Black"/>
              </a:rPr>
              <a:t>SALDAÑA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3"/>
          <p:cNvSpPr/>
          <p:nvPr/>
        </p:nvSpPr>
        <p:spPr>
          <a:xfrm>
            <a:off x="2560320" y="1143000"/>
            <a:ext cx="64008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Soc l'Araceli Saldaña, futura tècnica en Sistemes Microinformàtics i Xarxes. Amb més de 8 anys d'experiència en atenció al client i entorns dinàmics, ara dono el salt al sector IT amb la mateixa energia i compromís que he demostrat sempre. Preparada per aprendre, créixer i aportar.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3"/>
          <p:cNvSpPr/>
          <p:nvPr/>
        </p:nvSpPr>
        <p:spPr>
          <a:xfrm>
            <a:off x="2560320" y="3017520"/>
            <a:ext cx="6400800" cy="1280160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254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3"/>
          <p:cNvSpPr/>
          <p:nvPr/>
        </p:nvSpPr>
        <p:spPr>
          <a:xfrm>
            <a:off x="2560320" y="3017520"/>
            <a:ext cx="73152" cy="1280160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3"/>
          <p:cNvSpPr/>
          <p:nvPr/>
        </p:nvSpPr>
        <p:spPr>
          <a:xfrm>
            <a:off x="2743200" y="3200400"/>
            <a:ext cx="3657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✉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3"/>
          <p:cNvSpPr/>
          <p:nvPr/>
        </p:nvSpPr>
        <p:spPr>
          <a:xfrm>
            <a:off x="3154680" y="3200400"/>
            <a:ext cx="5029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300"/>
              <a:buFont typeface="Calibri"/>
              <a:buNone/>
            </a:pPr>
            <a:r>
              <a:rPr lang="en-US" sz="13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ara.saldana.mar@gmail.com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3"/>
          <p:cNvSpPr/>
          <p:nvPr/>
        </p:nvSpPr>
        <p:spPr>
          <a:xfrm>
            <a:off x="2743200" y="3566160"/>
            <a:ext cx="3657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📍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3"/>
          <p:cNvSpPr/>
          <p:nvPr/>
        </p:nvSpPr>
        <p:spPr>
          <a:xfrm>
            <a:off x="3154680" y="3566160"/>
            <a:ext cx="5029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7B6F"/>
              </a:buClr>
              <a:buSzPts val="1300"/>
              <a:buFont typeface="Calibri"/>
              <a:buNone/>
            </a:pPr>
            <a:r>
              <a:rPr lang="en-US" sz="1300">
                <a:solidFill>
                  <a:srgbClr val="6B7B6F"/>
                </a:solidFill>
                <a:latin typeface="Calibri"/>
                <a:ea typeface="Calibri"/>
                <a:cs typeface="Calibri"/>
                <a:sym typeface="Calibri"/>
              </a:rPr>
              <a:t>08755, Castellbisbal · Barcelona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3"/>
          <p:cNvSpPr/>
          <p:nvPr/>
        </p:nvSpPr>
        <p:spPr>
          <a:xfrm>
            <a:off x="0" y="4544568"/>
            <a:ext cx="9144000" cy="59436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84" name="Google Shape;8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" y="459028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3"/>
          <p:cNvSpPr/>
          <p:nvPr/>
        </p:nvSpPr>
        <p:spPr>
          <a:xfrm>
            <a:off x="685800" y="4645152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iPOP de </a:t>
            </a:r>
            <a:r>
              <a:rPr b="1"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Araceli Saldaña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3"/>
          <p:cNvSpPr/>
          <p:nvPr/>
        </p:nvSpPr>
        <p:spPr>
          <a:xfrm>
            <a:off x="5029200" y="4645152"/>
            <a:ext cx="39319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SMX · Sistemes Microinformàtics i Xarxes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9F7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/>
          <p:nvPr/>
        </p:nvSpPr>
        <p:spPr>
          <a:xfrm>
            <a:off x="0" y="0"/>
            <a:ext cx="4297680" cy="4544568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4"/>
          <p:cNvSpPr/>
          <p:nvPr/>
        </p:nvSpPr>
        <p:spPr>
          <a:xfrm>
            <a:off x="274320" y="182880"/>
            <a:ext cx="37490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2000"/>
              <a:buFont typeface="Arial Black"/>
              <a:buNone/>
            </a:pPr>
            <a:r>
              <a:rPr b="1" lang="en-US" sz="2000">
                <a:solidFill>
                  <a:srgbClr val="4AAD6F"/>
                </a:solidFill>
                <a:latin typeface="Arial Black"/>
                <a:ea typeface="Arial Black"/>
                <a:cs typeface="Arial Black"/>
                <a:sym typeface="Arial Black"/>
              </a:rPr>
              <a:t>Dades Formatives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4"/>
          <p:cNvSpPr/>
          <p:nvPr/>
        </p:nvSpPr>
        <p:spPr>
          <a:xfrm>
            <a:off x="274320" y="914400"/>
            <a:ext cx="777240" cy="292608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4"/>
          <p:cNvSpPr/>
          <p:nvPr/>
        </p:nvSpPr>
        <p:spPr>
          <a:xfrm>
            <a:off x="274320" y="914400"/>
            <a:ext cx="7772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2013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"/>
          <p:cNvSpPr/>
          <p:nvPr/>
        </p:nvSpPr>
        <p:spPr>
          <a:xfrm>
            <a:off x="274320" y="1234440"/>
            <a:ext cx="37490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Graduada en ESO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4"/>
          <p:cNvSpPr/>
          <p:nvPr/>
        </p:nvSpPr>
        <p:spPr>
          <a:xfrm>
            <a:off x="274320" y="1554480"/>
            <a:ext cx="3749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000"/>
              <a:buFont typeface="Calibri"/>
              <a:buNone/>
            </a:pPr>
            <a:r>
              <a:rPr i="1" lang="en-US" sz="10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IES Castellbisbal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4"/>
          <p:cNvSpPr/>
          <p:nvPr/>
        </p:nvSpPr>
        <p:spPr>
          <a:xfrm>
            <a:off x="274320" y="1965960"/>
            <a:ext cx="777240" cy="292608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4"/>
          <p:cNvSpPr/>
          <p:nvPr/>
        </p:nvSpPr>
        <p:spPr>
          <a:xfrm>
            <a:off x="274320" y="1965960"/>
            <a:ext cx="7772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2015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4"/>
          <p:cNvSpPr/>
          <p:nvPr/>
        </p:nvSpPr>
        <p:spPr>
          <a:xfrm>
            <a:off x="274320" y="2286000"/>
            <a:ext cx="37490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Auxiliar Administrativa / Atenció Client 300h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4"/>
          <p:cNvSpPr/>
          <p:nvPr/>
        </p:nvSpPr>
        <p:spPr>
          <a:xfrm>
            <a:off x="274320" y="2606040"/>
            <a:ext cx="3749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000"/>
              <a:buFont typeface="Calibri"/>
              <a:buNone/>
            </a:pPr>
            <a:r>
              <a:rPr i="1" lang="en-US" sz="10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IMPES, Rubí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4"/>
          <p:cNvSpPr/>
          <p:nvPr/>
        </p:nvSpPr>
        <p:spPr>
          <a:xfrm>
            <a:off x="274320" y="3017520"/>
            <a:ext cx="777240" cy="292608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4"/>
          <p:cNvSpPr/>
          <p:nvPr/>
        </p:nvSpPr>
        <p:spPr>
          <a:xfrm>
            <a:off x="274320" y="3017520"/>
            <a:ext cx="7772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Actual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4"/>
          <p:cNvSpPr/>
          <p:nvPr/>
        </p:nvSpPr>
        <p:spPr>
          <a:xfrm>
            <a:off x="274320" y="3337560"/>
            <a:ext cx="37490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CFGM Sistemes Microinformàtics i Xarxes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4"/>
          <p:cNvSpPr/>
          <p:nvPr/>
        </p:nvSpPr>
        <p:spPr>
          <a:xfrm>
            <a:off x="274320" y="3657600"/>
            <a:ext cx="3749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000"/>
              <a:buFont typeface="Calibri"/>
              <a:buNone/>
            </a:pPr>
            <a:r>
              <a:rPr i="1" lang="en-US" sz="10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Institut Castellbisbal (en curs)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4"/>
          <p:cNvSpPr/>
          <p:nvPr/>
        </p:nvSpPr>
        <p:spPr>
          <a:xfrm>
            <a:off x="4572000" y="182880"/>
            <a:ext cx="438912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2000"/>
              <a:buFont typeface="Arial Black"/>
              <a:buNone/>
            </a:pPr>
            <a:r>
              <a:rPr b="1" lang="en-US" sz="2000">
                <a:solidFill>
                  <a:srgbClr val="2D7A4F"/>
                </a:solidFill>
                <a:latin typeface="Arial Black"/>
                <a:ea typeface="Arial Black"/>
                <a:cs typeface="Arial Black"/>
                <a:sym typeface="Arial Black"/>
              </a:rPr>
              <a:t>Capacitats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4"/>
          <p:cNvSpPr/>
          <p:nvPr/>
        </p:nvSpPr>
        <p:spPr>
          <a:xfrm>
            <a:off x="4572000" y="713232"/>
            <a:ext cx="4389120" cy="36576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"/>
          <p:cNvSpPr/>
          <p:nvPr/>
        </p:nvSpPr>
        <p:spPr>
          <a:xfrm>
            <a:off x="4572000" y="914400"/>
            <a:ext cx="4343400" cy="731520"/>
          </a:xfrm>
          <a:prstGeom prst="rect">
            <a:avLst/>
          </a:prstGeom>
          <a:solidFill>
            <a:srgbClr val="EAF3EC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4"/>
          <p:cNvSpPr/>
          <p:nvPr/>
        </p:nvSpPr>
        <p:spPr>
          <a:xfrm>
            <a:off x="4572000" y="914400"/>
            <a:ext cx="54864" cy="731520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4"/>
          <p:cNvSpPr/>
          <p:nvPr/>
        </p:nvSpPr>
        <p:spPr>
          <a:xfrm>
            <a:off x="4709160" y="960120"/>
            <a:ext cx="4114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💻 Sistemes Operatius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4709160" y="1243584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5A3D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2D5A3D"/>
                </a:solidFill>
                <a:latin typeface="Calibri"/>
                <a:ea typeface="Calibri"/>
                <a:cs typeface="Calibri"/>
                <a:sym typeface="Calibri"/>
              </a:rPr>
              <a:t>Instal·lació i administració de Linux i Windows en entorns professionals.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4"/>
          <p:cNvSpPr/>
          <p:nvPr/>
        </p:nvSpPr>
        <p:spPr>
          <a:xfrm>
            <a:off x="4572000" y="1755648"/>
            <a:ext cx="4343400" cy="731520"/>
          </a:xfrm>
          <a:prstGeom prst="rect">
            <a:avLst/>
          </a:prstGeom>
          <a:solidFill>
            <a:srgbClr val="EAF3EC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"/>
          <p:cNvSpPr/>
          <p:nvPr/>
        </p:nvSpPr>
        <p:spPr>
          <a:xfrm>
            <a:off x="4572000" y="1755648"/>
            <a:ext cx="54864" cy="731520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/>
          <p:nvPr/>
        </p:nvSpPr>
        <p:spPr>
          <a:xfrm>
            <a:off x="4709160" y="1801368"/>
            <a:ext cx="4114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🌐 Xarxes i Conectivitat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4"/>
          <p:cNvSpPr/>
          <p:nvPr/>
        </p:nvSpPr>
        <p:spPr>
          <a:xfrm>
            <a:off x="4709160" y="2084832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5A3D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2D5A3D"/>
                </a:solidFill>
                <a:latin typeface="Calibri"/>
                <a:ea typeface="Calibri"/>
                <a:cs typeface="Calibri"/>
                <a:sym typeface="Calibri"/>
              </a:rPr>
              <a:t>Configuració de xarxes LAN, DHCP i eines de monitorització.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4"/>
          <p:cNvSpPr/>
          <p:nvPr/>
        </p:nvSpPr>
        <p:spPr>
          <a:xfrm>
            <a:off x="4572000" y="2596896"/>
            <a:ext cx="4343400" cy="731520"/>
          </a:xfrm>
          <a:prstGeom prst="rect">
            <a:avLst/>
          </a:prstGeom>
          <a:solidFill>
            <a:srgbClr val="EAF3EC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/>
          <p:cNvSpPr/>
          <p:nvPr/>
        </p:nvSpPr>
        <p:spPr>
          <a:xfrm>
            <a:off x="4572000" y="2596896"/>
            <a:ext cx="54864" cy="731520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/>
          <p:nvPr/>
        </p:nvSpPr>
        <p:spPr>
          <a:xfrm>
            <a:off x="4709160" y="2642616"/>
            <a:ext cx="4114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📦 Virtualització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4"/>
          <p:cNvSpPr/>
          <p:nvPr/>
        </p:nvSpPr>
        <p:spPr>
          <a:xfrm>
            <a:off x="4709160" y="2926080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5A3D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2D5A3D"/>
                </a:solidFill>
                <a:latin typeface="Calibri"/>
                <a:ea typeface="Calibri"/>
                <a:cs typeface="Calibri"/>
                <a:sym typeface="Calibri"/>
              </a:rPr>
              <a:t>Experiència amb VirtualBox i entorns virtuals de treball.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4"/>
          <p:cNvSpPr/>
          <p:nvPr/>
        </p:nvSpPr>
        <p:spPr>
          <a:xfrm>
            <a:off x="4572000" y="3438144"/>
            <a:ext cx="4343400" cy="731520"/>
          </a:xfrm>
          <a:prstGeom prst="rect">
            <a:avLst/>
          </a:prstGeom>
          <a:solidFill>
            <a:srgbClr val="EAF3EC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4572000" y="3438144"/>
            <a:ext cx="54864" cy="731520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"/>
          <p:cNvSpPr/>
          <p:nvPr/>
        </p:nvSpPr>
        <p:spPr>
          <a:xfrm>
            <a:off x="4709160" y="3483864"/>
            <a:ext cx="4114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📊 Ofimàtica Avançada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4"/>
          <p:cNvSpPr/>
          <p:nvPr/>
        </p:nvSpPr>
        <p:spPr>
          <a:xfrm>
            <a:off x="4709160" y="376732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5A3D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2D5A3D"/>
                </a:solidFill>
                <a:latin typeface="Calibri"/>
                <a:ea typeface="Calibri"/>
                <a:cs typeface="Calibri"/>
                <a:sym typeface="Calibri"/>
              </a:rPr>
              <a:t>Domini de paquet Office, EstimaSol, ContaSol i ContaPlus.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4"/>
          <p:cNvSpPr/>
          <p:nvPr/>
        </p:nvSpPr>
        <p:spPr>
          <a:xfrm>
            <a:off x="0" y="4544568"/>
            <a:ext cx="9144000" cy="59436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125" name="Google Shape;12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" y="459028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4"/>
          <p:cNvSpPr/>
          <p:nvPr/>
        </p:nvSpPr>
        <p:spPr>
          <a:xfrm>
            <a:off x="685800" y="4645152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iPOP de </a:t>
            </a:r>
            <a:r>
              <a:rPr b="1"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Araceli Saldaña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4"/>
          <p:cNvSpPr/>
          <p:nvPr/>
        </p:nvSpPr>
        <p:spPr>
          <a:xfrm>
            <a:off x="5029200" y="4645152"/>
            <a:ext cx="39319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SMX · Sistemes Microinformàtics i Xarxes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9F7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365760" y="91440"/>
            <a:ext cx="54864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 Black"/>
              <a:buNone/>
            </a:pPr>
            <a:r>
              <a:rPr b="1" lang="en-US" sz="28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Dades Laborals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228600" y="1005840"/>
            <a:ext cx="164592" cy="164592"/>
          </a:xfrm>
          <a:prstGeom prst="ellipse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5"/>
          <p:cNvSpPr/>
          <p:nvPr/>
        </p:nvSpPr>
        <p:spPr>
          <a:xfrm>
            <a:off x="297180" y="1170432"/>
            <a:ext cx="27432" cy="530352"/>
          </a:xfrm>
          <a:prstGeom prst="rect">
            <a:avLst/>
          </a:prstGeom>
          <a:solidFill>
            <a:srgbClr val="C0D8C8"/>
          </a:solidFill>
          <a:ln cap="flat" cmpd="sng" w="12700">
            <a:solidFill>
              <a:srgbClr val="C0D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/>
          <p:nvPr/>
        </p:nvSpPr>
        <p:spPr>
          <a:xfrm>
            <a:off x="502920" y="950976"/>
            <a:ext cx="100584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2024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1600200" y="914400"/>
            <a:ext cx="7269480" cy="62179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5"/>
          <p:cNvSpPr/>
          <p:nvPr/>
        </p:nvSpPr>
        <p:spPr>
          <a:xfrm>
            <a:off x="1600200" y="914400"/>
            <a:ext cx="54864" cy="621792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/>
          <p:nvPr/>
        </p:nvSpPr>
        <p:spPr>
          <a:xfrm>
            <a:off x="1737360" y="950976"/>
            <a:ext cx="502920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Ajuntament de Castellbisbal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5"/>
          <p:cNvSpPr/>
          <p:nvPr/>
        </p:nvSpPr>
        <p:spPr>
          <a:xfrm>
            <a:off x="1737360" y="1170432"/>
            <a:ext cx="365760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900"/>
              <a:buFont typeface="Calibri"/>
              <a:buNone/>
            </a:pPr>
            <a:r>
              <a:rPr i="1" lang="en-US" sz="9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Operaria Brigada Municipal FM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5"/>
          <p:cNvSpPr/>
          <p:nvPr/>
        </p:nvSpPr>
        <p:spPr>
          <a:xfrm>
            <a:off x="1737360" y="1325880"/>
            <a:ext cx="69494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7B6F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6B7B6F"/>
                </a:solidFill>
                <a:latin typeface="Calibri"/>
                <a:ea typeface="Calibri"/>
                <a:cs typeface="Calibri"/>
                <a:sym typeface="Calibri"/>
              </a:rPr>
              <a:t>Gestió d'infraestructures, logística d'esdeveniments i manteniment urbà.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5"/>
          <p:cNvSpPr/>
          <p:nvPr/>
        </p:nvSpPr>
        <p:spPr>
          <a:xfrm>
            <a:off x="228600" y="1700784"/>
            <a:ext cx="164592" cy="164592"/>
          </a:xfrm>
          <a:prstGeom prst="ellipse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5"/>
          <p:cNvSpPr/>
          <p:nvPr/>
        </p:nvSpPr>
        <p:spPr>
          <a:xfrm>
            <a:off x="297180" y="1865376"/>
            <a:ext cx="27432" cy="530352"/>
          </a:xfrm>
          <a:prstGeom prst="rect">
            <a:avLst/>
          </a:prstGeom>
          <a:solidFill>
            <a:srgbClr val="C0D8C8"/>
          </a:solidFill>
          <a:ln cap="flat" cmpd="sng" w="12700">
            <a:solidFill>
              <a:srgbClr val="C0D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5"/>
          <p:cNvSpPr/>
          <p:nvPr/>
        </p:nvSpPr>
        <p:spPr>
          <a:xfrm>
            <a:off x="502920" y="1645920"/>
            <a:ext cx="100584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2022–2024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5"/>
          <p:cNvSpPr/>
          <p:nvPr/>
        </p:nvSpPr>
        <p:spPr>
          <a:xfrm>
            <a:off x="1600200" y="1609344"/>
            <a:ext cx="7269480" cy="62179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5"/>
          <p:cNvSpPr/>
          <p:nvPr/>
        </p:nvSpPr>
        <p:spPr>
          <a:xfrm>
            <a:off x="1600200" y="1609344"/>
            <a:ext cx="54864" cy="621792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5"/>
          <p:cNvSpPr/>
          <p:nvPr/>
        </p:nvSpPr>
        <p:spPr>
          <a:xfrm>
            <a:off x="1737360" y="1645920"/>
            <a:ext cx="502920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PALUDOMAN SL (CEPSA)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5"/>
          <p:cNvSpPr/>
          <p:nvPr/>
        </p:nvSpPr>
        <p:spPr>
          <a:xfrm>
            <a:off x="1737360" y="1865376"/>
            <a:ext cx="365760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900"/>
              <a:buFont typeface="Calibri"/>
              <a:buNone/>
            </a:pPr>
            <a:r>
              <a:rPr i="1" lang="en-US" sz="9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Expendedora Gasolinera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5"/>
          <p:cNvSpPr/>
          <p:nvPr/>
        </p:nvSpPr>
        <p:spPr>
          <a:xfrm>
            <a:off x="1737360" y="2020824"/>
            <a:ext cx="69494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7B6F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6B7B6F"/>
                </a:solidFill>
                <a:latin typeface="Calibri"/>
                <a:ea typeface="Calibri"/>
                <a:cs typeface="Calibri"/>
                <a:sym typeface="Calibri"/>
              </a:rPr>
              <a:t>Atenció al client, gestió de caixa, recepció de mercaderies i sistemes TPV.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5"/>
          <p:cNvSpPr/>
          <p:nvPr/>
        </p:nvSpPr>
        <p:spPr>
          <a:xfrm>
            <a:off x="228600" y="2395728"/>
            <a:ext cx="164592" cy="164592"/>
          </a:xfrm>
          <a:prstGeom prst="ellipse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"/>
          <p:cNvSpPr/>
          <p:nvPr/>
        </p:nvSpPr>
        <p:spPr>
          <a:xfrm>
            <a:off x="297180" y="2560320"/>
            <a:ext cx="27432" cy="530352"/>
          </a:xfrm>
          <a:prstGeom prst="rect">
            <a:avLst/>
          </a:prstGeom>
          <a:solidFill>
            <a:srgbClr val="C0D8C8"/>
          </a:solidFill>
          <a:ln cap="flat" cmpd="sng" w="12700">
            <a:solidFill>
              <a:srgbClr val="C0D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"/>
          <p:cNvSpPr/>
          <p:nvPr/>
        </p:nvSpPr>
        <p:spPr>
          <a:xfrm>
            <a:off x="502920" y="2340864"/>
            <a:ext cx="100584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2022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5"/>
          <p:cNvSpPr/>
          <p:nvPr/>
        </p:nvSpPr>
        <p:spPr>
          <a:xfrm>
            <a:off x="1600200" y="2304288"/>
            <a:ext cx="7269480" cy="62179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5"/>
          <p:cNvSpPr/>
          <p:nvPr/>
        </p:nvSpPr>
        <p:spPr>
          <a:xfrm>
            <a:off x="1600200" y="2304288"/>
            <a:ext cx="54864" cy="621792"/>
          </a:xfrm>
          <a:prstGeom prst="rect">
            <a:avLst/>
          </a:prstGeom>
          <a:solidFill>
            <a:srgbClr val="2D7A4F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5"/>
          <p:cNvSpPr/>
          <p:nvPr/>
        </p:nvSpPr>
        <p:spPr>
          <a:xfrm>
            <a:off x="1737360" y="2340864"/>
            <a:ext cx="502920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Tildon Line, S.L.U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5"/>
          <p:cNvSpPr/>
          <p:nvPr/>
        </p:nvSpPr>
        <p:spPr>
          <a:xfrm>
            <a:off x="1737360" y="2560320"/>
            <a:ext cx="365760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900"/>
              <a:buFont typeface="Calibri"/>
              <a:buNone/>
            </a:pPr>
            <a:r>
              <a:rPr i="1" lang="en-US" sz="9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Telefonista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5"/>
          <p:cNvSpPr/>
          <p:nvPr/>
        </p:nvSpPr>
        <p:spPr>
          <a:xfrm>
            <a:off x="1737360" y="2715768"/>
            <a:ext cx="69494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7B6F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6B7B6F"/>
                </a:solidFill>
                <a:latin typeface="Calibri"/>
                <a:ea typeface="Calibri"/>
                <a:cs typeface="Calibri"/>
                <a:sym typeface="Calibri"/>
              </a:rPr>
              <a:t>Gestió de plataformes online, cobros digitals i atenció i assessorament al client.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5"/>
          <p:cNvSpPr/>
          <p:nvPr/>
        </p:nvSpPr>
        <p:spPr>
          <a:xfrm>
            <a:off x="228600" y="3090672"/>
            <a:ext cx="164592" cy="164592"/>
          </a:xfrm>
          <a:prstGeom prst="ellipse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5"/>
          <p:cNvSpPr/>
          <p:nvPr/>
        </p:nvSpPr>
        <p:spPr>
          <a:xfrm>
            <a:off x="297180" y="3255264"/>
            <a:ext cx="27432" cy="530352"/>
          </a:xfrm>
          <a:prstGeom prst="rect">
            <a:avLst/>
          </a:prstGeom>
          <a:solidFill>
            <a:srgbClr val="C0D8C8"/>
          </a:solidFill>
          <a:ln cap="flat" cmpd="sng" w="12700">
            <a:solidFill>
              <a:srgbClr val="C0D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5"/>
          <p:cNvSpPr/>
          <p:nvPr/>
        </p:nvSpPr>
        <p:spPr>
          <a:xfrm>
            <a:off x="502920" y="3035808"/>
            <a:ext cx="100584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2020–2022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5"/>
          <p:cNvSpPr/>
          <p:nvPr/>
        </p:nvSpPr>
        <p:spPr>
          <a:xfrm>
            <a:off x="1600200" y="2999232"/>
            <a:ext cx="7269480" cy="62179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5"/>
          <p:cNvSpPr/>
          <p:nvPr/>
        </p:nvSpPr>
        <p:spPr>
          <a:xfrm>
            <a:off x="1600200" y="2999232"/>
            <a:ext cx="54864" cy="621792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5"/>
          <p:cNvSpPr/>
          <p:nvPr/>
        </p:nvSpPr>
        <p:spPr>
          <a:xfrm>
            <a:off x="1737360" y="3035808"/>
            <a:ext cx="502920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Bon Preu SAU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5"/>
          <p:cNvSpPr/>
          <p:nvPr/>
        </p:nvSpPr>
        <p:spPr>
          <a:xfrm>
            <a:off x="1737360" y="3255264"/>
            <a:ext cx="365760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900"/>
              <a:buFont typeface="Calibri"/>
              <a:buNone/>
            </a:pPr>
            <a:r>
              <a:rPr i="1" lang="en-US" sz="9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Cajera / Reponedora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5"/>
          <p:cNvSpPr/>
          <p:nvPr/>
        </p:nvSpPr>
        <p:spPr>
          <a:xfrm>
            <a:off x="1737360" y="3410712"/>
            <a:ext cx="69494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7B6F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6B7B6F"/>
                </a:solidFill>
                <a:latin typeface="Calibri"/>
                <a:ea typeface="Calibri"/>
                <a:cs typeface="Calibri"/>
                <a:sym typeface="Calibri"/>
              </a:rPr>
              <a:t>Gestió de comandes online, organització d'estoc i treball en equip.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5"/>
          <p:cNvSpPr/>
          <p:nvPr/>
        </p:nvSpPr>
        <p:spPr>
          <a:xfrm>
            <a:off x="228600" y="3785616"/>
            <a:ext cx="164592" cy="164592"/>
          </a:xfrm>
          <a:prstGeom prst="ellipse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5"/>
          <p:cNvSpPr/>
          <p:nvPr/>
        </p:nvSpPr>
        <p:spPr>
          <a:xfrm>
            <a:off x="502920" y="3730752"/>
            <a:ext cx="100584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2019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5"/>
          <p:cNvSpPr/>
          <p:nvPr/>
        </p:nvSpPr>
        <p:spPr>
          <a:xfrm>
            <a:off x="1600200" y="3694176"/>
            <a:ext cx="7269480" cy="62179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E8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5"/>
          <p:cNvSpPr/>
          <p:nvPr/>
        </p:nvSpPr>
        <p:spPr>
          <a:xfrm>
            <a:off x="1600200" y="3694176"/>
            <a:ext cx="54864" cy="621792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5"/>
          <p:cNvSpPr/>
          <p:nvPr/>
        </p:nvSpPr>
        <p:spPr>
          <a:xfrm>
            <a:off x="1737360" y="3730752"/>
            <a:ext cx="502920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AHT Transporte GmbH · Alemanya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5"/>
          <p:cNvSpPr/>
          <p:nvPr/>
        </p:nvSpPr>
        <p:spPr>
          <a:xfrm>
            <a:off x="1737360" y="3950208"/>
            <a:ext cx="365760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900"/>
              <a:buFont typeface="Calibri"/>
              <a:buNone/>
            </a:pPr>
            <a:r>
              <a:rPr i="1" lang="en-US" sz="9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Operaria de Paqueteria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5"/>
          <p:cNvSpPr/>
          <p:nvPr/>
        </p:nvSpPr>
        <p:spPr>
          <a:xfrm>
            <a:off x="1737360" y="4105656"/>
            <a:ext cx="69494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7B6F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6B7B6F"/>
                </a:solidFill>
                <a:latin typeface="Calibri"/>
                <a:ea typeface="Calibri"/>
                <a:cs typeface="Calibri"/>
                <a:sym typeface="Calibri"/>
              </a:rPr>
              <a:t>Experiència internacional: classificació de paqueteria en entorn multinacional.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5"/>
          <p:cNvSpPr/>
          <p:nvPr/>
        </p:nvSpPr>
        <p:spPr>
          <a:xfrm>
            <a:off x="0" y="4544568"/>
            <a:ext cx="9144000" cy="59436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5"/>
          <p:cNvSpPr/>
          <p:nvPr/>
        </p:nvSpPr>
        <p:spPr>
          <a:xfrm>
            <a:off x="274320" y="4636008"/>
            <a:ext cx="6858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🗣 Idiomes:  Castellà → Natiu   |   Català → Natiu   |   Anglès → B1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176" name="Google Shape;17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03920" y="4590288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2018"/>
        </a:solidFill>
      </p:bgPr>
    </p:bg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6"/>
          <p:cNvSpPr/>
          <p:nvPr/>
        </p:nvSpPr>
        <p:spPr>
          <a:xfrm>
            <a:off x="0" y="0"/>
            <a:ext cx="4389120" cy="4544568"/>
          </a:xfrm>
          <a:prstGeom prst="rect">
            <a:avLst/>
          </a:prstGeom>
          <a:solidFill>
            <a:srgbClr val="2D7A4F">
              <a:alpha val="14901"/>
            </a:srgbClr>
          </a:solidFill>
          <a:ln cap="flat" cmpd="sng" w="12700">
            <a:solidFill>
              <a:srgbClr val="2D7A4F">
                <a:alpha val="14901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365760" y="274320"/>
            <a:ext cx="3657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2400"/>
              <a:buFont typeface="Arial Black"/>
              <a:buNone/>
            </a:pPr>
            <a:r>
              <a:rPr b="1" lang="en-US" sz="2400">
                <a:solidFill>
                  <a:srgbClr val="4AAD6F"/>
                </a:solidFill>
                <a:latin typeface="Arial Black"/>
                <a:ea typeface="Arial Black"/>
                <a:cs typeface="Arial Black"/>
                <a:sym typeface="Arial Black"/>
              </a:rPr>
              <a:t>Altres dades: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6"/>
          <p:cNvSpPr/>
          <p:nvPr/>
        </p:nvSpPr>
        <p:spPr>
          <a:xfrm>
            <a:off x="365760" y="1005840"/>
            <a:ext cx="502920" cy="502920"/>
          </a:xfrm>
          <a:prstGeom prst="ellipse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6"/>
          <p:cNvSpPr/>
          <p:nvPr/>
        </p:nvSpPr>
        <p:spPr>
          <a:xfrm>
            <a:off x="365760" y="100584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🚗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6"/>
          <p:cNvSpPr/>
          <p:nvPr/>
        </p:nvSpPr>
        <p:spPr>
          <a:xfrm>
            <a:off x="1005840" y="1051560"/>
            <a:ext cx="32004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Carnet de conduir B + vehicle propi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6"/>
          <p:cNvSpPr/>
          <p:nvPr/>
        </p:nvSpPr>
        <p:spPr>
          <a:xfrm>
            <a:off x="365760" y="1737360"/>
            <a:ext cx="502920" cy="502920"/>
          </a:xfrm>
          <a:prstGeom prst="ellipse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6"/>
          <p:cNvSpPr/>
          <p:nvPr/>
        </p:nvSpPr>
        <p:spPr>
          <a:xfrm>
            <a:off x="365760" y="173736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📍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6"/>
          <p:cNvSpPr/>
          <p:nvPr/>
        </p:nvSpPr>
        <p:spPr>
          <a:xfrm>
            <a:off x="1005840" y="1783080"/>
            <a:ext cx="32004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Resident a Castellbisbal, disponibilitat immediata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6"/>
          <p:cNvSpPr/>
          <p:nvPr/>
        </p:nvSpPr>
        <p:spPr>
          <a:xfrm>
            <a:off x="365760" y="2468880"/>
            <a:ext cx="502920" cy="502920"/>
          </a:xfrm>
          <a:prstGeom prst="ellipse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6"/>
          <p:cNvSpPr/>
          <p:nvPr/>
        </p:nvSpPr>
        <p:spPr>
          <a:xfrm>
            <a:off x="365760" y="246888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💼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6"/>
          <p:cNvSpPr/>
          <p:nvPr/>
        </p:nvSpPr>
        <p:spPr>
          <a:xfrm>
            <a:off x="1005840" y="2514600"/>
            <a:ext cx="32004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Més de 8 anys d'experiència laboral multisectorial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6"/>
          <p:cNvSpPr/>
          <p:nvPr/>
        </p:nvSpPr>
        <p:spPr>
          <a:xfrm>
            <a:off x="4754880" y="274320"/>
            <a:ext cx="4114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2400"/>
              <a:buFont typeface="Arial Black"/>
              <a:buNone/>
            </a:pPr>
            <a:r>
              <a:rPr b="1" lang="en-US" sz="2400">
                <a:solidFill>
                  <a:srgbClr val="4AAD6F"/>
                </a:solidFill>
                <a:latin typeface="Arial Black"/>
                <a:ea typeface="Arial Black"/>
                <a:cs typeface="Arial Black"/>
                <a:sym typeface="Arial Black"/>
              </a:rPr>
              <a:t>Interessos: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6"/>
          <p:cNvSpPr/>
          <p:nvPr/>
        </p:nvSpPr>
        <p:spPr>
          <a:xfrm>
            <a:off x="4754880" y="1005840"/>
            <a:ext cx="41148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300"/>
              <a:buFont typeface="Calibri"/>
              <a:buNone/>
            </a:pPr>
            <a:r>
              <a:rPr lang="en-US" sz="13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M'apassiona el món de la tecnologia i la informàtica. Gaudeixo aprenent sobre sistemes, xarxes i programació, especialment tot el relacionat amb el BackEnd. Em motiva entendre com funcionen les coses per dins i com optimitzar-les. La meva curiositat tecnològica és el motor que em porta a millorar cada dia com a professional.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6"/>
          <p:cNvSpPr/>
          <p:nvPr/>
        </p:nvSpPr>
        <p:spPr>
          <a:xfrm>
            <a:off x="4754880" y="3291840"/>
            <a:ext cx="1920240" cy="411480"/>
          </a:xfrm>
          <a:prstGeom prst="roundRect">
            <a:avLst>
              <a:gd fmla="val 17778" name="adj"/>
            </a:avLst>
          </a:prstGeom>
          <a:solidFill>
            <a:srgbClr val="4AAD6F">
              <a:alpha val="20000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6"/>
          <p:cNvSpPr/>
          <p:nvPr/>
        </p:nvSpPr>
        <p:spPr>
          <a:xfrm>
            <a:off x="4754880" y="3291840"/>
            <a:ext cx="19202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💻 Sistemes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6"/>
          <p:cNvSpPr/>
          <p:nvPr/>
        </p:nvSpPr>
        <p:spPr>
          <a:xfrm>
            <a:off x="6903720" y="3291840"/>
            <a:ext cx="1920240" cy="411480"/>
          </a:xfrm>
          <a:prstGeom prst="roundRect">
            <a:avLst>
              <a:gd fmla="val 17778" name="adj"/>
            </a:avLst>
          </a:prstGeom>
          <a:solidFill>
            <a:srgbClr val="4AAD6F">
              <a:alpha val="20000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6"/>
          <p:cNvSpPr/>
          <p:nvPr/>
        </p:nvSpPr>
        <p:spPr>
          <a:xfrm>
            <a:off x="6903720" y="3291840"/>
            <a:ext cx="19202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🌐 Xarxes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6"/>
          <p:cNvSpPr/>
          <p:nvPr/>
        </p:nvSpPr>
        <p:spPr>
          <a:xfrm>
            <a:off x="4754880" y="3840480"/>
            <a:ext cx="1920240" cy="411480"/>
          </a:xfrm>
          <a:prstGeom prst="roundRect">
            <a:avLst>
              <a:gd fmla="val 17778" name="adj"/>
            </a:avLst>
          </a:prstGeom>
          <a:solidFill>
            <a:srgbClr val="4AAD6F">
              <a:alpha val="20000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6"/>
          <p:cNvSpPr/>
          <p:nvPr/>
        </p:nvSpPr>
        <p:spPr>
          <a:xfrm>
            <a:off x="4754880" y="3840480"/>
            <a:ext cx="19202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⚙️ BackEnd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6"/>
          <p:cNvSpPr/>
          <p:nvPr/>
        </p:nvSpPr>
        <p:spPr>
          <a:xfrm>
            <a:off x="6903720" y="3840480"/>
            <a:ext cx="1920240" cy="411480"/>
          </a:xfrm>
          <a:prstGeom prst="roundRect">
            <a:avLst>
              <a:gd fmla="val 17778" name="adj"/>
            </a:avLst>
          </a:prstGeom>
          <a:solidFill>
            <a:srgbClr val="4AAD6F">
              <a:alpha val="20000"/>
            </a:srgbClr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6"/>
          <p:cNvSpPr/>
          <p:nvPr/>
        </p:nvSpPr>
        <p:spPr>
          <a:xfrm>
            <a:off x="6903720" y="3840480"/>
            <a:ext cx="19202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🔒 Seguretat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6"/>
          <p:cNvSpPr/>
          <p:nvPr/>
        </p:nvSpPr>
        <p:spPr>
          <a:xfrm>
            <a:off x="0" y="4544568"/>
            <a:ext cx="9144000" cy="59436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204" name="Google Shape;20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" y="459028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6"/>
          <p:cNvSpPr/>
          <p:nvPr/>
        </p:nvSpPr>
        <p:spPr>
          <a:xfrm>
            <a:off x="685800" y="4645152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iPOP de </a:t>
            </a:r>
            <a:r>
              <a:rPr b="1"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Araceli Saldaña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6"/>
          <p:cNvSpPr/>
          <p:nvPr/>
        </p:nvSpPr>
        <p:spPr>
          <a:xfrm>
            <a:off x="5029200" y="4645152"/>
            <a:ext cx="39319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SMX · Sistemes Microinformàtics i Xarxes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9F7"/>
        </a:solidFill>
      </p:bgPr>
    </p:bg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7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2018"/>
          </a:solidFill>
          <a:ln cap="flat" cmpd="sng" w="12700">
            <a:solidFill>
              <a:srgbClr val="0D2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7"/>
          <p:cNvSpPr/>
          <p:nvPr/>
        </p:nvSpPr>
        <p:spPr>
          <a:xfrm>
            <a:off x="365760" y="13716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Arial Black"/>
              <a:buNone/>
            </a:pPr>
            <a:r>
              <a:rPr b="1" lang="en-US" sz="30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Carta de Motivació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/>
          <p:nvPr/>
        </p:nvSpPr>
        <p:spPr>
          <a:xfrm>
            <a:off x="182880" y="777240"/>
            <a:ext cx="91440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2000"/>
              <a:buFont typeface="Arial Black"/>
              <a:buNone/>
            </a:pPr>
            <a:r>
              <a:rPr lang="en-US" sz="12000">
                <a:solidFill>
                  <a:srgbClr val="4AAD6F"/>
                </a:solidFill>
                <a:latin typeface="Arial Black"/>
                <a:ea typeface="Arial Black"/>
                <a:cs typeface="Arial Black"/>
                <a:sym typeface="Arial Black"/>
              </a:rPr>
              <a:t>"</a:t>
            </a:r>
            <a:endParaRPr sz="1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/>
          <p:nvPr/>
        </p:nvSpPr>
        <p:spPr>
          <a:xfrm>
            <a:off x="548640" y="1005840"/>
            <a:ext cx="8046720" cy="315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150"/>
              <a:buFont typeface="Calibri"/>
              <a:buNone/>
            </a:pPr>
            <a:r>
              <a:rPr lang="en-US" sz="115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Benvolguts/des,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None/>
            </a:pPr>
            <a:r>
              <a:t/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rgbClr val="0D2018"/>
              </a:buClr>
              <a:buSzPts val="1150"/>
              <a:buFont typeface="Calibri"/>
              <a:buNone/>
            </a:pPr>
            <a:r>
              <a:rPr lang="en-US" sz="115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Soc l'Araceli Saldaña, estudiant de CFGM Sistemes Microinformàtics i Xarxes a l'Institut Castellbisbal. La meva trajectòria laboral m'ha format com a persona responsable, autònoma i orientada a la resolució de problemes.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None/>
            </a:pPr>
            <a:r>
              <a:t/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rgbClr val="0D2018"/>
              </a:buClr>
              <a:buSzPts val="1150"/>
              <a:buFont typeface="Calibri"/>
              <a:buNone/>
            </a:pPr>
            <a:r>
              <a:rPr lang="en-US" sz="115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Al llarg de la meva experiència professional en sectors diversos he desenvolupat habilitats clau com la gestió de sistemes de caixa digitals, l'atenció i resolució d'incidències, el treball en entorns d'alta exigència i l'adaptació constant a nous reptes. Ara vull aplicar aquesta experiència en un entorn tecnològic real, aportant compromís, ganes d'aprendre i una visió pràctica que ve de treballar en entorns exigents.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None/>
            </a:pPr>
            <a:r>
              <a:t/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rgbClr val="0D2018"/>
              </a:buClr>
              <a:buSzPts val="1150"/>
              <a:buFont typeface="Calibri"/>
              <a:buNone/>
            </a:pPr>
            <a:r>
              <a:rPr lang="en-US" sz="115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Estic convençuda que puc aportar dedicació, proactivitat i una actitud orientada a resultats en qualsevol projecte relacionat amb els sistemes i les xarxes.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None/>
            </a:pPr>
            <a:r>
              <a:t/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rgbClr val="0D2018"/>
              </a:buClr>
              <a:buSzPts val="1150"/>
              <a:buFont typeface="Calibri"/>
              <a:buNone/>
            </a:pPr>
            <a:r>
              <a:rPr lang="en-US" sz="115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Em poso a la vostra disposició per a una entrevista on puguem comentar amb més detall la meva formació i el que puc aportar.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7"/>
          <p:cNvSpPr/>
          <p:nvPr/>
        </p:nvSpPr>
        <p:spPr>
          <a:xfrm>
            <a:off x="548640" y="4041648"/>
            <a:ext cx="36576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Atentament,</a:t>
            </a:r>
            <a:br>
              <a:rPr lang="en-US" sz="12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US" sz="14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Araceli Saldaña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7"/>
          <p:cNvSpPr/>
          <p:nvPr/>
        </p:nvSpPr>
        <p:spPr>
          <a:xfrm>
            <a:off x="0" y="4544568"/>
            <a:ext cx="9144000" cy="59436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218" name="Google Shape;21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" y="459028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7"/>
          <p:cNvSpPr/>
          <p:nvPr/>
        </p:nvSpPr>
        <p:spPr>
          <a:xfrm>
            <a:off x="685800" y="4645152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iPOP de </a:t>
            </a:r>
            <a:r>
              <a:rPr b="1"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Araceli Saldaña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7"/>
          <p:cNvSpPr/>
          <p:nvPr/>
        </p:nvSpPr>
        <p:spPr>
          <a:xfrm>
            <a:off x="5029200" y="4645152"/>
            <a:ext cx="39319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SMX · Sistemes Microinformàtics i Xarxes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2018"/>
        </a:solidFill>
      </p:bgPr>
    </p:bg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8"/>
          <p:cNvSpPr/>
          <p:nvPr/>
        </p:nvSpPr>
        <p:spPr>
          <a:xfrm>
            <a:off x="457200" y="22860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3200"/>
              <a:buFont typeface="Arial Black"/>
              <a:buNone/>
            </a:pPr>
            <a:r>
              <a:rPr b="1" lang="en-US" sz="3200">
                <a:solidFill>
                  <a:srgbClr val="4AAD6F"/>
                </a:solidFill>
                <a:latin typeface="Arial Black"/>
                <a:ea typeface="Arial Black"/>
                <a:cs typeface="Arial Black"/>
                <a:sym typeface="Arial Black"/>
              </a:rPr>
              <a:t>Futur Acadèmic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8"/>
          <p:cNvSpPr/>
          <p:nvPr/>
        </p:nvSpPr>
        <p:spPr>
          <a:xfrm>
            <a:off x="457200" y="868680"/>
            <a:ext cx="8229600" cy="36576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8"/>
          <p:cNvSpPr/>
          <p:nvPr/>
        </p:nvSpPr>
        <p:spPr>
          <a:xfrm>
            <a:off x="2286000" y="1645920"/>
            <a:ext cx="347472" cy="54864"/>
          </a:xfrm>
          <a:prstGeom prst="rect">
            <a:avLst/>
          </a:prstGeom>
          <a:solidFill>
            <a:srgbClr val="4AAD6F">
              <a:alpha val="50196"/>
            </a:srgbClr>
          </a:solidFill>
          <a:ln cap="flat" cmpd="sng" w="12700">
            <a:solidFill>
              <a:srgbClr val="4AAD6F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8"/>
          <p:cNvSpPr/>
          <p:nvPr/>
        </p:nvSpPr>
        <p:spPr>
          <a:xfrm>
            <a:off x="457200" y="1188720"/>
            <a:ext cx="1920240" cy="3017520"/>
          </a:xfrm>
          <a:prstGeom prst="rect">
            <a:avLst/>
          </a:prstGeom>
          <a:solidFill>
            <a:srgbClr val="4AAD6F"/>
          </a:solidFill>
          <a:ln cap="flat" cmpd="sng" w="127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8"/>
          <p:cNvSpPr/>
          <p:nvPr/>
        </p:nvSpPr>
        <p:spPr>
          <a:xfrm>
            <a:off x="1097280" y="1005840"/>
            <a:ext cx="640080" cy="640080"/>
          </a:xfrm>
          <a:prstGeom prst="ellipse">
            <a:avLst/>
          </a:prstGeom>
          <a:solidFill>
            <a:srgbClr val="0D2018"/>
          </a:solidFill>
          <a:ln cap="flat" cmpd="sng" w="25400">
            <a:solidFill>
              <a:srgbClr val="4AAD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8"/>
          <p:cNvSpPr/>
          <p:nvPr/>
        </p:nvSpPr>
        <p:spPr>
          <a:xfrm>
            <a:off x="1097280" y="1005840"/>
            <a:ext cx="6400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8"/>
          <p:cNvSpPr/>
          <p:nvPr/>
        </p:nvSpPr>
        <p:spPr>
          <a:xfrm>
            <a:off x="502920" y="1234440"/>
            <a:ext cx="1828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ARA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8"/>
          <p:cNvSpPr/>
          <p:nvPr/>
        </p:nvSpPr>
        <p:spPr>
          <a:xfrm>
            <a:off x="548640" y="1664208"/>
            <a:ext cx="173736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CFGM SMX en curs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8"/>
          <p:cNvSpPr/>
          <p:nvPr/>
        </p:nvSpPr>
        <p:spPr>
          <a:xfrm>
            <a:off x="548640" y="2423160"/>
            <a:ext cx="173736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Sistemes Microinformàtics i Xarxes · Institut Castellbisbal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8"/>
          <p:cNvSpPr/>
          <p:nvPr/>
        </p:nvSpPr>
        <p:spPr>
          <a:xfrm>
            <a:off x="4462272" y="1645920"/>
            <a:ext cx="347472" cy="54864"/>
          </a:xfrm>
          <a:prstGeom prst="rect">
            <a:avLst/>
          </a:prstGeom>
          <a:solidFill>
            <a:srgbClr val="4AAD6F">
              <a:alpha val="50196"/>
            </a:srgbClr>
          </a:solidFill>
          <a:ln cap="flat" cmpd="sng" w="12700">
            <a:solidFill>
              <a:srgbClr val="4AAD6F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8"/>
          <p:cNvSpPr/>
          <p:nvPr/>
        </p:nvSpPr>
        <p:spPr>
          <a:xfrm>
            <a:off x="2633472" y="1188720"/>
            <a:ext cx="1920240" cy="3017520"/>
          </a:xfrm>
          <a:prstGeom prst="rect">
            <a:avLst/>
          </a:prstGeom>
          <a:solidFill>
            <a:srgbClr val="2D7A4F"/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8"/>
          <p:cNvSpPr/>
          <p:nvPr/>
        </p:nvSpPr>
        <p:spPr>
          <a:xfrm>
            <a:off x="3273552" y="1005840"/>
            <a:ext cx="640080" cy="640080"/>
          </a:xfrm>
          <a:prstGeom prst="ellipse">
            <a:avLst/>
          </a:prstGeom>
          <a:solidFill>
            <a:srgbClr val="0D2018"/>
          </a:solidFill>
          <a:ln cap="flat" cmpd="sng" w="254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8"/>
          <p:cNvSpPr/>
          <p:nvPr/>
        </p:nvSpPr>
        <p:spPr>
          <a:xfrm>
            <a:off x="3273552" y="1005840"/>
            <a:ext cx="6400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8"/>
          <p:cNvSpPr/>
          <p:nvPr/>
        </p:nvSpPr>
        <p:spPr>
          <a:xfrm>
            <a:off x="2679192" y="1234440"/>
            <a:ext cx="1828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FCT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8"/>
          <p:cNvSpPr/>
          <p:nvPr/>
        </p:nvSpPr>
        <p:spPr>
          <a:xfrm>
            <a:off x="2724912" y="1664208"/>
            <a:ext cx="173736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Pràctiques professionals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8"/>
          <p:cNvSpPr/>
          <p:nvPr/>
        </p:nvSpPr>
        <p:spPr>
          <a:xfrm>
            <a:off x="2724912" y="2423160"/>
            <a:ext cx="173736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D2018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0D2018"/>
                </a:solidFill>
                <a:latin typeface="Calibri"/>
                <a:ea typeface="Calibri"/>
                <a:cs typeface="Calibri"/>
                <a:sym typeface="Calibri"/>
              </a:rPr>
              <a:t>Incorporació a empresa del sector IT per adquirir experiència real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8"/>
          <p:cNvSpPr/>
          <p:nvPr/>
        </p:nvSpPr>
        <p:spPr>
          <a:xfrm>
            <a:off x="6638544" y="1645920"/>
            <a:ext cx="347472" cy="54864"/>
          </a:xfrm>
          <a:prstGeom prst="rect">
            <a:avLst/>
          </a:prstGeom>
          <a:solidFill>
            <a:srgbClr val="4AAD6F">
              <a:alpha val="50196"/>
            </a:srgbClr>
          </a:solidFill>
          <a:ln cap="flat" cmpd="sng" w="12700">
            <a:solidFill>
              <a:srgbClr val="4AAD6F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8"/>
          <p:cNvSpPr/>
          <p:nvPr/>
        </p:nvSpPr>
        <p:spPr>
          <a:xfrm>
            <a:off x="4809744" y="1188720"/>
            <a:ext cx="1920240" cy="3017520"/>
          </a:xfrm>
          <a:prstGeom prst="rect">
            <a:avLst/>
          </a:prstGeom>
          <a:solidFill>
            <a:srgbClr val="4A8C6F">
              <a:alpha val="30196"/>
            </a:srgbClr>
          </a:solidFill>
          <a:ln cap="flat" cmpd="sng" w="12700">
            <a:solidFill>
              <a:srgbClr val="4A8C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8"/>
          <p:cNvSpPr/>
          <p:nvPr/>
        </p:nvSpPr>
        <p:spPr>
          <a:xfrm>
            <a:off x="5449824" y="1005840"/>
            <a:ext cx="640080" cy="640080"/>
          </a:xfrm>
          <a:prstGeom prst="ellipse">
            <a:avLst/>
          </a:prstGeom>
          <a:solidFill>
            <a:srgbClr val="0D2018"/>
          </a:solidFill>
          <a:ln cap="flat" cmpd="sng" w="25400">
            <a:solidFill>
              <a:srgbClr val="4A8C6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8"/>
          <p:cNvSpPr/>
          <p:nvPr/>
        </p:nvSpPr>
        <p:spPr>
          <a:xfrm>
            <a:off x="5449824" y="1005840"/>
            <a:ext cx="6400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8C6F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4A8C6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8"/>
          <p:cNvSpPr/>
          <p:nvPr/>
        </p:nvSpPr>
        <p:spPr>
          <a:xfrm>
            <a:off x="4855464" y="1234440"/>
            <a:ext cx="1828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FUTUR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8"/>
          <p:cNvSpPr/>
          <p:nvPr/>
        </p:nvSpPr>
        <p:spPr>
          <a:xfrm>
            <a:off x="4901184" y="1664208"/>
            <a:ext cx="173736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Mercat laboral IT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8"/>
          <p:cNvSpPr/>
          <p:nvPr/>
        </p:nvSpPr>
        <p:spPr>
          <a:xfrm>
            <a:off x="4901184" y="2423160"/>
            <a:ext cx="173736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B7B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6B7B6F"/>
                </a:solidFill>
                <a:latin typeface="Calibri"/>
                <a:ea typeface="Calibri"/>
                <a:cs typeface="Calibri"/>
                <a:sym typeface="Calibri"/>
              </a:rPr>
              <a:t>Incorporació com a tècnica de sistemes i xarxes en empresa tecnològica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8"/>
          <p:cNvSpPr/>
          <p:nvPr/>
        </p:nvSpPr>
        <p:spPr>
          <a:xfrm>
            <a:off x="6986016" y="1188720"/>
            <a:ext cx="1920240" cy="3017520"/>
          </a:xfrm>
          <a:prstGeom prst="rect">
            <a:avLst/>
          </a:prstGeom>
          <a:solidFill>
            <a:srgbClr val="2D7A4F">
              <a:alpha val="30196"/>
            </a:srgbClr>
          </a:solidFill>
          <a:ln cap="flat" cmpd="sng" w="127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8"/>
          <p:cNvSpPr/>
          <p:nvPr/>
        </p:nvSpPr>
        <p:spPr>
          <a:xfrm>
            <a:off x="7626096" y="1005840"/>
            <a:ext cx="640080" cy="640080"/>
          </a:xfrm>
          <a:prstGeom prst="ellipse">
            <a:avLst/>
          </a:prstGeom>
          <a:solidFill>
            <a:srgbClr val="0D2018"/>
          </a:solidFill>
          <a:ln cap="flat" cmpd="sng" w="25400">
            <a:solidFill>
              <a:srgbClr val="2D7A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8"/>
          <p:cNvSpPr/>
          <p:nvPr/>
        </p:nvSpPr>
        <p:spPr>
          <a:xfrm>
            <a:off x="7626096" y="1005840"/>
            <a:ext cx="6400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D7A4F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2D7A4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8"/>
          <p:cNvSpPr/>
          <p:nvPr/>
        </p:nvSpPr>
        <p:spPr>
          <a:xfrm>
            <a:off x="7031736" y="1234440"/>
            <a:ext cx="1828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CFGS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8"/>
          <p:cNvSpPr/>
          <p:nvPr/>
        </p:nvSpPr>
        <p:spPr>
          <a:xfrm>
            <a:off x="7077456" y="1664208"/>
            <a:ext cx="173736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EDE6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0EDE6"/>
                </a:solidFill>
                <a:latin typeface="Calibri"/>
                <a:ea typeface="Calibri"/>
                <a:cs typeface="Calibri"/>
                <a:sym typeface="Calibri"/>
              </a:rPr>
              <a:t>Desenvolupament d'Aplicacions Web/Multiplataforma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8"/>
          <p:cNvSpPr/>
          <p:nvPr/>
        </p:nvSpPr>
        <p:spPr>
          <a:xfrm>
            <a:off x="7077456" y="2423160"/>
            <a:ext cx="173736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B7B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6B7B6F"/>
                </a:solidFill>
                <a:latin typeface="Calibri"/>
                <a:ea typeface="Calibri"/>
                <a:cs typeface="Calibri"/>
                <a:sym typeface="Calibri"/>
              </a:rPr>
              <a:t>Especialització en programació BackEnd: Python, Java, SQL, APIs REST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8"/>
          <p:cNvSpPr/>
          <p:nvPr/>
        </p:nvSpPr>
        <p:spPr>
          <a:xfrm>
            <a:off x="457200" y="4251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B7B6F"/>
              </a:buClr>
              <a:buSzPts val="1000"/>
              <a:buFont typeface="Calibri"/>
              <a:buNone/>
            </a:pPr>
            <a:r>
              <a:rPr i="1" lang="en-US" sz="1000">
                <a:solidFill>
                  <a:srgbClr val="6B7B6F"/>
                </a:solidFill>
                <a:latin typeface="Calibri"/>
                <a:ea typeface="Calibri"/>
                <a:cs typeface="Calibri"/>
                <a:sym typeface="Calibri"/>
              </a:rPr>
              <a:t>L'objectiu és créixer professionalment en el sector IT, especialitzant-me en programació BackEnd per esdevenir una tècnica digital completa i competitiva.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8"/>
          <p:cNvSpPr/>
          <p:nvPr/>
        </p:nvSpPr>
        <p:spPr>
          <a:xfrm>
            <a:off x="0" y="4544568"/>
            <a:ext cx="9144000" cy="59436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257" name="Google Shape;25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" y="459028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8"/>
          <p:cNvSpPr/>
          <p:nvPr/>
        </p:nvSpPr>
        <p:spPr>
          <a:xfrm>
            <a:off x="685800" y="4645152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iPOP de </a:t>
            </a:r>
            <a:r>
              <a:rPr b="1"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Araceli Saldaña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8"/>
          <p:cNvSpPr/>
          <p:nvPr/>
        </p:nvSpPr>
        <p:spPr>
          <a:xfrm>
            <a:off x="5029200" y="4645152"/>
            <a:ext cx="39319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SMX · Sistemes Microinformàtics i Xarxes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2018"/>
        </a:solidFill>
      </p:bgPr>
    </p:bg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9"/>
          <p:cNvSpPr/>
          <p:nvPr/>
        </p:nvSpPr>
        <p:spPr>
          <a:xfrm>
            <a:off x="0" y="0"/>
            <a:ext cx="3657600" cy="5143500"/>
          </a:xfrm>
          <a:prstGeom prst="rect">
            <a:avLst/>
          </a:prstGeom>
          <a:solidFill>
            <a:srgbClr val="2D7A4F">
              <a:alpha val="10196"/>
            </a:srgbClr>
          </a:solidFill>
          <a:ln cap="flat" cmpd="sng" w="12700">
            <a:solidFill>
              <a:srgbClr val="2D7A4F">
                <a:alpha val="1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9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4AAD6F">
              <a:alpha val="7843"/>
            </a:srgbClr>
          </a:solidFill>
          <a:ln cap="flat" cmpd="sng" w="12700">
            <a:solidFill>
              <a:srgbClr val="4AAD6F">
                <a:alpha val="7843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267" name="Google Shape;26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47626" y="428779"/>
            <a:ext cx="2395974" cy="1902941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9"/>
          <p:cNvSpPr/>
          <p:nvPr/>
        </p:nvSpPr>
        <p:spPr>
          <a:xfrm>
            <a:off x="914400" y="2651760"/>
            <a:ext cx="73152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4400"/>
              <a:buFont typeface="Arial Black"/>
              <a:buNone/>
            </a:pPr>
            <a:r>
              <a:rPr lang="en-US" sz="4400">
                <a:solidFill>
                  <a:srgbClr val="4AAD6F"/>
                </a:solidFill>
                <a:latin typeface="Arial Black"/>
                <a:ea typeface="Arial Black"/>
                <a:cs typeface="Arial Black"/>
                <a:sym typeface="Arial Black"/>
              </a:rPr>
              <a:t>PERSONAL</a:t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9"/>
          <p:cNvSpPr/>
          <p:nvPr/>
        </p:nvSpPr>
        <p:spPr>
          <a:xfrm>
            <a:off x="914400" y="3291840"/>
            <a:ext cx="73152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Arial Black"/>
              <a:buNone/>
            </a:pPr>
            <a:r>
              <a:rPr b="1" lang="en-US" sz="50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PORTFOLIO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9"/>
          <p:cNvSpPr/>
          <p:nvPr/>
        </p:nvSpPr>
        <p:spPr>
          <a:xfrm>
            <a:off x="0" y="4544568"/>
            <a:ext cx="9144000" cy="594360"/>
          </a:xfrm>
          <a:prstGeom prst="rect">
            <a:avLst/>
          </a:prstGeom>
          <a:solidFill>
            <a:srgbClr val="1A3828"/>
          </a:solidFill>
          <a:ln cap="flat" cmpd="sng" w="12700">
            <a:solidFill>
              <a:srgbClr val="1A38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logo_asm.jpg" id="271" name="Google Shape;271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" y="459028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72" name="Google Shape;272;p9"/>
          <p:cNvSpPr/>
          <p:nvPr/>
        </p:nvSpPr>
        <p:spPr>
          <a:xfrm>
            <a:off x="685800" y="4663440"/>
            <a:ext cx="4572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iPOP de </a:t>
            </a:r>
            <a:r>
              <a:rPr b="1"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Araceli Saldaña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9"/>
          <p:cNvSpPr/>
          <p:nvPr/>
        </p:nvSpPr>
        <p:spPr>
          <a:xfrm>
            <a:off x="4572000" y="4663440"/>
            <a:ext cx="43891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AD6F"/>
              </a:buClr>
              <a:buSzPts val="900"/>
              <a:buFont typeface="Calibri"/>
              <a:buNone/>
            </a:pPr>
            <a:r>
              <a:rPr b="1" lang="en-US" sz="900">
                <a:solidFill>
                  <a:srgbClr val="4AAD6F"/>
                </a:solidFill>
                <a:latin typeface="Calibri"/>
                <a:ea typeface="Calibri"/>
                <a:cs typeface="Calibri"/>
                <a:sym typeface="Calibri"/>
              </a:rPr>
              <a:t>SMX · Sistemes Microinformàtics i Xarxes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2026-03-23T21:59:35Z</dcterms:created>
  <dc:creator>PptxGenJS</dc:creator>
</cp:coreProperties>
</file>